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3" r:id="rId2"/>
    <p:sldId id="279" r:id="rId3"/>
    <p:sldId id="278" r:id="rId4"/>
    <p:sldId id="276" r:id="rId5"/>
    <p:sldId id="277" r:id="rId6"/>
    <p:sldId id="260" r:id="rId7"/>
    <p:sldId id="257" r:id="rId8"/>
    <p:sldId id="266" r:id="rId9"/>
    <p:sldId id="267" r:id="rId10"/>
    <p:sldId id="263" r:id="rId11"/>
    <p:sldId id="271" r:id="rId12"/>
    <p:sldId id="273" r:id="rId13"/>
    <p:sldId id="259" r:id="rId14"/>
    <p:sldId id="261" r:id="rId15"/>
    <p:sldId id="272" r:id="rId16"/>
    <p:sldId id="262" r:id="rId17"/>
    <p:sldId id="264" r:id="rId18"/>
    <p:sldId id="274" r:id="rId19"/>
    <p:sldId id="275" r:id="rId20"/>
    <p:sldId id="268" r:id="rId21"/>
    <p:sldId id="269" r:id="rId22"/>
    <p:sldId id="280" r:id="rId23"/>
    <p:sldId id="281" r:id="rId24"/>
    <p:sldId id="282" r:id="rId25"/>
    <p:sldId id="256" r:id="rId26"/>
    <p:sldId id="265" r:id="rId27"/>
    <p:sldId id="258" r:id="rId28"/>
  </p:sldIdLst>
  <p:sldSz cx="21383625" cy="151193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B0"/>
    <a:srgbClr val="FF9D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8" d="100"/>
          <a:sy n="38" d="100"/>
        </p:scale>
        <p:origin x="605" y="77"/>
      </p:cViewPr>
      <p:guideLst/>
    </p:cSldViewPr>
  </p:slideViewPr>
  <p:notesTextViewPr>
    <p:cViewPr>
      <p:scale>
        <a:sx n="1" d="1"/>
        <a:sy n="1" d="1"/>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3772" y="2474395"/>
            <a:ext cx="18176081" cy="5263774"/>
          </a:xfrm>
        </p:spPr>
        <p:txBody>
          <a:bodyPr anchor="b"/>
          <a:lstStyle>
            <a:lvl1pPr algn="ctr">
              <a:defRPr sz="13228"/>
            </a:lvl1pPr>
          </a:lstStyle>
          <a:p>
            <a:r>
              <a:rPr lang="en-US"/>
              <a:t>Click to edit Master title style</a:t>
            </a:r>
            <a:endParaRPr lang="en-US" dirty="0"/>
          </a:p>
        </p:txBody>
      </p:sp>
      <p:sp>
        <p:nvSpPr>
          <p:cNvPr id="3" name="Subtitle 2"/>
          <p:cNvSpPr>
            <a:spLocks noGrp="1"/>
          </p:cNvSpPr>
          <p:nvPr>
            <p:ph type="subTitle" idx="1"/>
          </p:nvPr>
        </p:nvSpPr>
        <p:spPr>
          <a:xfrm>
            <a:off x="2672953" y="7941160"/>
            <a:ext cx="16037719" cy="3650342"/>
          </a:xfrm>
        </p:spPr>
        <p:txBody>
          <a:bodyPr/>
          <a:lstStyle>
            <a:lvl1pPr marL="0" indent="0" algn="ctr">
              <a:buNone/>
              <a:defRPr sz="5291"/>
            </a:lvl1pPr>
            <a:lvl2pPr marL="1007943" indent="0" algn="ctr">
              <a:buNone/>
              <a:defRPr sz="4409"/>
            </a:lvl2pPr>
            <a:lvl3pPr marL="2015886" indent="0" algn="ctr">
              <a:buNone/>
              <a:defRPr sz="3968"/>
            </a:lvl3pPr>
            <a:lvl4pPr marL="3023829" indent="0" algn="ctr">
              <a:buNone/>
              <a:defRPr sz="3527"/>
            </a:lvl4pPr>
            <a:lvl5pPr marL="4031772" indent="0" algn="ctr">
              <a:buNone/>
              <a:defRPr sz="3527"/>
            </a:lvl5pPr>
            <a:lvl6pPr marL="5039716" indent="0" algn="ctr">
              <a:buNone/>
              <a:defRPr sz="3527"/>
            </a:lvl6pPr>
            <a:lvl7pPr marL="6047659" indent="0" algn="ctr">
              <a:buNone/>
              <a:defRPr sz="3527"/>
            </a:lvl7pPr>
            <a:lvl8pPr marL="7055602" indent="0" algn="ctr">
              <a:buNone/>
              <a:defRPr sz="3527"/>
            </a:lvl8pPr>
            <a:lvl9pPr marL="8063545" indent="0" algn="ctr">
              <a:buNone/>
              <a:defRPr sz="352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6C2296-0CE8-4CD4-A484-092E468569B4}" type="datetimeFigureOut">
              <a:rPr lang="en-AU" smtClean="0"/>
              <a:t>28/05/2022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516DC18-CD13-4E8A-94CF-F062C72E84A0}" type="slidenum">
              <a:rPr lang="en-AU" smtClean="0"/>
              <a:t>‹#›</a:t>
            </a:fld>
            <a:endParaRPr lang="en-AU"/>
          </a:p>
        </p:txBody>
      </p:sp>
    </p:spTree>
    <p:extLst>
      <p:ext uri="{BB962C8B-B14F-4D97-AF65-F5344CB8AC3E}">
        <p14:creationId xmlns:p14="http://schemas.microsoft.com/office/powerpoint/2010/main" val="2880622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6C2296-0CE8-4CD4-A484-092E468569B4}" type="datetimeFigureOut">
              <a:rPr lang="en-AU" smtClean="0"/>
              <a:t>28/05/2022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516DC18-CD13-4E8A-94CF-F062C72E84A0}" type="slidenum">
              <a:rPr lang="en-AU" smtClean="0"/>
              <a:t>‹#›</a:t>
            </a:fld>
            <a:endParaRPr lang="en-AU"/>
          </a:p>
        </p:txBody>
      </p:sp>
    </p:spTree>
    <p:extLst>
      <p:ext uri="{BB962C8B-B14F-4D97-AF65-F5344CB8AC3E}">
        <p14:creationId xmlns:p14="http://schemas.microsoft.com/office/powerpoint/2010/main" val="2305851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02658" y="804966"/>
            <a:ext cx="4610844" cy="128129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70125" y="804966"/>
            <a:ext cx="13565237" cy="1281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6C2296-0CE8-4CD4-A484-092E468569B4}" type="datetimeFigureOut">
              <a:rPr lang="en-AU" smtClean="0"/>
              <a:t>28/05/2022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516DC18-CD13-4E8A-94CF-F062C72E84A0}" type="slidenum">
              <a:rPr lang="en-AU" smtClean="0"/>
              <a:t>‹#›</a:t>
            </a:fld>
            <a:endParaRPr lang="en-AU"/>
          </a:p>
        </p:txBody>
      </p:sp>
    </p:spTree>
    <p:extLst>
      <p:ext uri="{BB962C8B-B14F-4D97-AF65-F5344CB8AC3E}">
        <p14:creationId xmlns:p14="http://schemas.microsoft.com/office/powerpoint/2010/main" val="2020503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6C2296-0CE8-4CD4-A484-092E468569B4}" type="datetimeFigureOut">
              <a:rPr lang="en-AU" smtClean="0"/>
              <a:t>28/05/2022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516DC18-CD13-4E8A-94CF-F062C72E84A0}" type="slidenum">
              <a:rPr lang="en-AU" smtClean="0"/>
              <a:t>‹#›</a:t>
            </a:fld>
            <a:endParaRPr lang="en-AU"/>
          </a:p>
        </p:txBody>
      </p:sp>
    </p:spTree>
    <p:extLst>
      <p:ext uri="{BB962C8B-B14F-4D97-AF65-F5344CB8AC3E}">
        <p14:creationId xmlns:p14="http://schemas.microsoft.com/office/powerpoint/2010/main" val="1542405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8988" y="3769342"/>
            <a:ext cx="18443377" cy="6289229"/>
          </a:xfrm>
        </p:spPr>
        <p:txBody>
          <a:bodyPr anchor="b"/>
          <a:lstStyle>
            <a:lvl1pPr>
              <a:defRPr sz="13228"/>
            </a:lvl1pPr>
          </a:lstStyle>
          <a:p>
            <a:r>
              <a:rPr lang="en-US"/>
              <a:t>Click to edit Master title style</a:t>
            </a:r>
            <a:endParaRPr lang="en-US" dirty="0"/>
          </a:p>
        </p:txBody>
      </p:sp>
      <p:sp>
        <p:nvSpPr>
          <p:cNvPr id="3" name="Text Placeholder 2"/>
          <p:cNvSpPr>
            <a:spLocks noGrp="1"/>
          </p:cNvSpPr>
          <p:nvPr>
            <p:ph type="body" idx="1"/>
          </p:nvPr>
        </p:nvSpPr>
        <p:spPr>
          <a:xfrm>
            <a:off x="1458988" y="10118069"/>
            <a:ext cx="18443377" cy="3307357"/>
          </a:xfrm>
        </p:spPr>
        <p:txBody>
          <a:bodyPr/>
          <a:lstStyle>
            <a:lvl1pPr marL="0" indent="0">
              <a:buNone/>
              <a:defRPr sz="5291">
                <a:solidFill>
                  <a:schemeClr val="tx1"/>
                </a:solidFill>
              </a:defRPr>
            </a:lvl1pPr>
            <a:lvl2pPr marL="1007943" indent="0">
              <a:buNone/>
              <a:defRPr sz="4409">
                <a:solidFill>
                  <a:schemeClr val="tx1">
                    <a:tint val="75000"/>
                  </a:schemeClr>
                </a:solidFill>
              </a:defRPr>
            </a:lvl2pPr>
            <a:lvl3pPr marL="2015886" indent="0">
              <a:buNone/>
              <a:defRPr sz="3968">
                <a:solidFill>
                  <a:schemeClr val="tx1">
                    <a:tint val="75000"/>
                  </a:schemeClr>
                </a:solidFill>
              </a:defRPr>
            </a:lvl3pPr>
            <a:lvl4pPr marL="3023829" indent="0">
              <a:buNone/>
              <a:defRPr sz="3527">
                <a:solidFill>
                  <a:schemeClr val="tx1">
                    <a:tint val="75000"/>
                  </a:schemeClr>
                </a:solidFill>
              </a:defRPr>
            </a:lvl4pPr>
            <a:lvl5pPr marL="4031772" indent="0">
              <a:buNone/>
              <a:defRPr sz="3527">
                <a:solidFill>
                  <a:schemeClr val="tx1">
                    <a:tint val="75000"/>
                  </a:schemeClr>
                </a:solidFill>
              </a:defRPr>
            </a:lvl5pPr>
            <a:lvl6pPr marL="5039716" indent="0">
              <a:buNone/>
              <a:defRPr sz="3527">
                <a:solidFill>
                  <a:schemeClr val="tx1">
                    <a:tint val="75000"/>
                  </a:schemeClr>
                </a:solidFill>
              </a:defRPr>
            </a:lvl6pPr>
            <a:lvl7pPr marL="6047659" indent="0">
              <a:buNone/>
              <a:defRPr sz="3527">
                <a:solidFill>
                  <a:schemeClr val="tx1">
                    <a:tint val="75000"/>
                  </a:schemeClr>
                </a:solidFill>
              </a:defRPr>
            </a:lvl7pPr>
            <a:lvl8pPr marL="7055602" indent="0">
              <a:buNone/>
              <a:defRPr sz="3527">
                <a:solidFill>
                  <a:schemeClr val="tx1">
                    <a:tint val="75000"/>
                  </a:schemeClr>
                </a:solidFill>
              </a:defRPr>
            </a:lvl8pPr>
            <a:lvl9pPr marL="8063545" indent="0">
              <a:buNone/>
              <a:defRPr sz="352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6C2296-0CE8-4CD4-A484-092E468569B4}" type="datetimeFigureOut">
              <a:rPr lang="en-AU" smtClean="0"/>
              <a:t>28/05/2022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516DC18-CD13-4E8A-94CF-F062C72E84A0}" type="slidenum">
              <a:rPr lang="en-AU" smtClean="0"/>
              <a:t>‹#›</a:t>
            </a:fld>
            <a:endParaRPr lang="en-AU"/>
          </a:p>
        </p:txBody>
      </p:sp>
    </p:spTree>
    <p:extLst>
      <p:ext uri="{BB962C8B-B14F-4D97-AF65-F5344CB8AC3E}">
        <p14:creationId xmlns:p14="http://schemas.microsoft.com/office/powerpoint/2010/main" val="1944392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470124" y="4024827"/>
            <a:ext cx="9088041" cy="9593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0825460" y="4024827"/>
            <a:ext cx="9088041" cy="9593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6C2296-0CE8-4CD4-A484-092E468569B4}" type="datetimeFigureOut">
              <a:rPr lang="en-AU" smtClean="0"/>
              <a:t>28/05/2022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516DC18-CD13-4E8A-94CF-F062C72E84A0}" type="slidenum">
              <a:rPr lang="en-AU" smtClean="0"/>
              <a:t>‹#›</a:t>
            </a:fld>
            <a:endParaRPr lang="en-AU"/>
          </a:p>
        </p:txBody>
      </p:sp>
    </p:spTree>
    <p:extLst>
      <p:ext uri="{BB962C8B-B14F-4D97-AF65-F5344CB8AC3E}">
        <p14:creationId xmlns:p14="http://schemas.microsoft.com/office/powerpoint/2010/main" val="410933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72909" y="804969"/>
            <a:ext cx="18443377" cy="292237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72912" y="3706342"/>
            <a:ext cx="9046274" cy="1816421"/>
          </a:xfrm>
        </p:spPr>
        <p:txBody>
          <a:bodyPr anchor="b"/>
          <a:lstStyle>
            <a:lvl1pPr marL="0" indent="0">
              <a:buNone/>
              <a:defRPr sz="5291" b="1"/>
            </a:lvl1pPr>
            <a:lvl2pPr marL="1007943" indent="0">
              <a:buNone/>
              <a:defRPr sz="4409" b="1"/>
            </a:lvl2pPr>
            <a:lvl3pPr marL="2015886" indent="0">
              <a:buNone/>
              <a:defRPr sz="3968" b="1"/>
            </a:lvl3pPr>
            <a:lvl4pPr marL="3023829" indent="0">
              <a:buNone/>
              <a:defRPr sz="3527" b="1"/>
            </a:lvl4pPr>
            <a:lvl5pPr marL="4031772" indent="0">
              <a:buNone/>
              <a:defRPr sz="3527" b="1"/>
            </a:lvl5pPr>
            <a:lvl6pPr marL="5039716" indent="0">
              <a:buNone/>
              <a:defRPr sz="3527" b="1"/>
            </a:lvl6pPr>
            <a:lvl7pPr marL="6047659" indent="0">
              <a:buNone/>
              <a:defRPr sz="3527" b="1"/>
            </a:lvl7pPr>
            <a:lvl8pPr marL="7055602" indent="0">
              <a:buNone/>
              <a:defRPr sz="3527" b="1"/>
            </a:lvl8pPr>
            <a:lvl9pPr marL="8063545" indent="0">
              <a:buNone/>
              <a:defRPr sz="3527" b="1"/>
            </a:lvl9pPr>
          </a:lstStyle>
          <a:p>
            <a:pPr lvl="0"/>
            <a:r>
              <a:rPr lang="en-US"/>
              <a:t>Click to edit Master text styles</a:t>
            </a:r>
          </a:p>
        </p:txBody>
      </p:sp>
      <p:sp>
        <p:nvSpPr>
          <p:cNvPr id="4" name="Content Placeholder 3"/>
          <p:cNvSpPr>
            <a:spLocks noGrp="1"/>
          </p:cNvSpPr>
          <p:nvPr>
            <p:ph sz="half" idx="2"/>
          </p:nvPr>
        </p:nvSpPr>
        <p:spPr>
          <a:xfrm>
            <a:off x="1472912" y="5522763"/>
            <a:ext cx="9046274" cy="812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0825461" y="3706342"/>
            <a:ext cx="9090826" cy="1816421"/>
          </a:xfrm>
        </p:spPr>
        <p:txBody>
          <a:bodyPr anchor="b"/>
          <a:lstStyle>
            <a:lvl1pPr marL="0" indent="0">
              <a:buNone/>
              <a:defRPr sz="5291" b="1"/>
            </a:lvl1pPr>
            <a:lvl2pPr marL="1007943" indent="0">
              <a:buNone/>
              <a:defRPr sz="4409" b="1"/>
            </a:lvl2pPr>
            <a:lvl3pPr marL="2015886" indent="0">
              <a:buNone/>
              <a:defRPr sz="3968" b="1"/>
            </a:lvl3pPr>
            <a:lvl4pPr marL="3023829" indent="0">
              <a:buNone/>
              <a:defRPr sz="3527" b="1"/>
            </a:lvl4pPr>
            <a:lvl5pPr marL="4031772" indent="0">
              <a:buNone/>
              <a:defRPr sz="3527" b="1"/>
            </a:lvl5pPr>
            <a:lvl6pPr marL="5039716" indent="0">
              <a:buNone/>
              <a:defRPr sz="3527" b="1"/>
            </a:lvl6pPr>
            <a:lvl7pPr marL="6047659" indent="0">
              <a:buNone/>
              <a:defRPr sz="3527" b="1"/>
            </a:lvl7pPr>
            <a:lvl8pPr marL="7055602" indent="0">
              <a:buNone/>
              <a:defRPr sz="3527" b="1"/>
            </a:lvl8pPr>
            <a:lvl9pPr marL="8063545" indent="0">
              <a:buNone/>
              <a:defRPr sz="3527" b="1"/>
            </a:lvl9pPr>
          </a:lstStyle>
          <a:p>
            <a:pPr lvl="0"/>
            <a:r>
              <a:rPr lang="en-US"/>
              <a:t>Click to edit Master text styles</a:t>
            </a:r>
          </a:p>
        </p:txBody>
      </p:sp>
      <p:sp>
        <p:nvSpPr>
          <p:cNvPr id="6" name="Content Placeholder 5"/>
          <p:cNvSpPr>
            <a:spLocks noGrp="1"/>
          </p:cNvSpPr>
          <p:nvPr>
            <p:ph sz="quarter" idx="4"/>
          </p:nvPr>
        </p:nvSpPr>
        <p:spPr>
          <a:xfrm>
            <a:off x="10825461" y="5522763"/>
            <a:ext cx="9090826" cy="812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6C2296-0CE8-4CD4-A484-092E468569B4}" type="datetimeFigureOut">
              <a:rPr lang="en-AU" smtClean="0"/>
              <a:t>28/05/2022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516DC18-CD13-4E8A-94CF-F062C72E84A0}" type="slidenum">
              <a:rPr lang="en-AU" smtClean="0"/>
              <a:t>‹#›</a:t>
            </a:fld>
            <a:endParaRPr lang="en-AU"/>
          </a:p>
        </p:txBody>
      </p:sp>
    </p:spTree>
    <p:extLst>
      <p:ext uri="{BB962C8B-B14F-4D97-AF65-F5344CB8AC3E}">
        <p14:creationId xmlns:p14="http://schemas.microsoft.com/office/powerpoint/2010/main" val="216587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6C2296-0CE8-4CD4-A484-092E468569B4}" type="datetimeFigureOut">
              <a:rPr lang="en-AU" smtClean="0"/>
              <a:t>28/05/2022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516DC18-CD13-4E8A-94CF-F062C72E84A0}" type="slidenum">
              <a:rPr lang="en-AU" smtClean="0"/>
              <a:t>‹#›</a:t>
            </a:fld>
            <a:endParaRPr lang="en-AU"/>
          </a:p>
        </p:txBody>
      </p:sp>
    </p:spTree>
    <p:extLst>
      <p:ext uri="{BB962C8B-B14F-4D97-AF65-F5344CB8AC3E}">
        <p14:creationId xmlns:p14="http://schemas.microsoft.com/office/powerpoint/2010/main" val="1003397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6C2296-0CE8-4CD4-A484-092E468569B4}" type="datetimeFigureOut">
              <a:rPr lang="en-AU" smtClean="0"/>
              <a:t>28/05/2022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516DC18-CD13-4E8A-94CF-F062C72E84A0}" type="slidenum">
              <a:rPr lang="en-AU" smtClean="0"/>
              <a:t>‹#›</a:t>
            </a:fld>
            <a:endParaRPr lang="en-AU"/>
          </a:p>
        </p:txBody>
      </p:sp>
    </p:spTree>
    <p:extLst>
      <p:ext uri="{BB962C8B-B14F-4D97-AF65-F5344CB8AC3E}">
        <p14:creationId xmlns:p14="http://schemas.microsoft.com/office/powerpoint/2010/main" val="3533404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2909" y="1007957"/>
            <a:ext cx="6896776" cy="3527848"/>
          </a:xfrm>
        </p:spPr>
        <p:txBody>
          <a:bodyPr anchor="b"/>
          <a:lstStyle>
            <a:lvl1pPr>
              <a:defRPr sz="7055"/>
            </a:lvl1pPr>
          </a:lstStyle>
          <a:p>
            <a:r>
              <a:rPr lang="en-US"/>
              <a:t>Click to edit Master title style</a:t>
            </a:r>
            <a:endParaRPr lang="en-US" dirty="0"/>
          </a:p>
        </p:txBody>
      </p:sp>
      <p:sp>
        <p:nvSpPr>
          <p:cNvPr id="3" name="Content Placeholder 2"/>
          <p:cNvSpPr>
            <a:spLocks noGrp="1"/>
          </p:cNvSpPr>
          <p:nvPr>
            <p:ph idx="1"/>
          </p:nvPr>
        </p:nvSpPr>
        <p:spPr>
          <a:xfrm>
            <a:off x="9090826" y="2176910"/>
            <a:ext cx="10825460" cy="10744538"/>
          </a:xfrm>
        </p:spPr>
        <p:txBody>
          <a:bodyPr/>
          <a:lstStyle>
            <a:lvl1pPr>
              <a:defRPr sz="7055"/>
            </a:lvl1pPr>
            <a:lvl2pPr>
              <a:defRPr sz="6173"/>
            </a:lvl2pPr>
            <a:lvl3pPr>
              <a:defRPr sz="5291"/>
            </a:lvl3pPr>
            <a:lvl4pPr>
              <a:defRPr sz="4409"/>
            </a:lvl4pPr>
            <a:lvl5pPr>
              <a:defRPr sz="4409"/>
            </a:lvl5pPr>
            <a:lvl6pPr>
              <a:defRPr sz="4409"/>
            </a:lvl6pPr>
            <a:lvl7pPr>
              <a:defRPr sz="4409"/>
            </a:lvl7pPr>
            <a:lvl8pPr>
              <a:defRPr sz="4409"/>
            </a:lvl8pPr>
            <a:lvl9pPr>
              <a:defRPr sz="44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72909" y="4535805"/>
            <a:ext cx="6896776" cy="8403140"/>
          </a:xfrm>
        </p:spPr>
        <p:txBody>
          <a:bodyPr/>
          <a:lstStyle>
            <a:lvl1pPr marL="0" indent="0">
              <a:buNone/>
              <a:defRPr sz="3527"/>
            </a:lvl1pPr>
            <a:lvl2pPr marL="1007943" indent="0">
              <a:buNone/>
              <a:defRPr sz="3086"/>
            </a:lvl2pPr>
            <a:lvl3pPr marL="2015886" indent="0">
              <a:buNone/>
              <a:defRPr sz="2646"/>
            </a:lvl3pPr>
            <a:lvl4pPr marL="3023829" indent="0">
              <a:buNone/>
              <a:defRPr sz="2205"/>
            </a:lvl4pPr>
            <a:lvl5pPr marL="4031772" indent="0">
              <a:buNone/>
              <a:defRPr sz="2205"/>
            </a:lvl5pPr>
            <a:lvl6pPr marL="5039716" indent="0">
              <a:buNone/>
              <a:defRPr sz="2205"/>
            </a:lvl6pPr>
            <a:lvl7pPr marL="6047659" indent="0">
              <a:buNone/>
              <a:defRPr sz="2205"/>
            </a:lvl7pPr>
            <a:lvl8pPr marL="7055602" indent="0">
              <a:buNone/>
              <a:defRPr sz="2205"/>
            </a:lvl8pPr>
            <a:lvl9pPr marL="8063545" indent="0">
              <a:buNone/>
              <a:defRPr sz="2205"/>
            </a:lvl9pPr>
          </a:lstStyle>
          <a:p>
            <a:pPr lvl="0"/>
            <a:r>
              <a:rPr lang="en-US"/>
              <a:t>Click to edit Master text styles</a:t>
            </a:r>
          </a:p>
        </p:txBody>
      </p:sp>
      <p:sp>
        <p:nvSpPr>
          <p:cNvPr id="5" name="Date Placeholder 4"/>
          <p:cNvSpPr>
            <a:spLocks noGrp="1"/>
          </p:cNvSpPr>
          <p:nvPr>
            <p:ph type="dt" sz="half" idx="10"/>
          </p:nvPr>
        </p:nvSpPr>
        <p:spPr/>
        <p:txBody>
          <a:bodyPr/>
          <a:lstStyle/>
          <a:p>
            <a:fld id="{A96C2296-0CE8-4CD4-A484-092E468569B4}" type="datetimeFigureOut">
              <a:rPr lang="en-AU" smtClean="0"/>
              <a:t>28/05/2022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516DC18-CD13-4E8A-94CF-F062C72E84A0}" type="slidenum">
              <a:rPr lang="en-AU" smtClean="0"/>
              <a:t>‹#›</a:t>
            </a:fld>
            <a:endParaRPr lang="en-AU"/>
          </a:p>
        </p:txBody>
      </p:sp>
    </p:spTree>
    <p:extLst>
      <p:ext uri="{BB962C8B-B14F-4D97-AF65-F5344CB8AC3E}">
        <p14:creationId xmlns:p14="http://schemas.microsoft.com/office/powerpoint/2010/main" val="2670677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2909" y="1007957"/>
            <a:ext cx="6896776" cy="3527848"/>
          </a:xfrm>
        </p:spPr>
        <p:txBody>
          <a:bodyPr anchor="b"/>
          <a:lstStyle>
            <a:lvl1pPr>
              <a:defRPr sz="7055"/>
            </a:lvl1pPr>
          </a:lstStyle>
          <a:p>
            <a:r>
              <a:rPr lang="en-US"/>
              <a:t>Click to edit Master title style</a:t>
            </a:r>
            <a:endParaRPr lang="en-US" dirty="0"/>
          </a:p>
        </p:txBody>
      </p:sp>
      <p:sp>
        <p:nvSpPr>
          <p:cNvPr id="3" name="Picture Placeholder 2"/>
          <p:cNvSpPr>
            <a:spLocks noGrp="1" noChangeAspect="1"/>
          </p:cNvSpPr>
          <p:nvPr>
            <p:ph type="pic" idx="1"/>
          </p:nvPr>
        </p:nvSpPr>
        <p:spPr>
          <a:xfrm>
            <a:off x="9090826" y="2176910"/>
            <a:ext cx="10825460" cy="10744538"/>
          </a:xfrm>
        </p:spPr>
        <p:txBody>
          <a:bodyPr anchor="t"/>
          <a:lstStyle>
            <a:lvl1pPr marL="0" indent="0">
              <a:buNone/>
              <a:defRPr sz="7055"/>
            </a:lvl1pPr>
            <a:lvl2pPr marL="1007943" indent="0">
              <a:buNone/>
              <a:defRPr sz="6173"/>
            </a:lvl2pPr>
            <a:lvl3pPr marL="2015886" indent="0">
              <a:buNone/>
              <a:defRPr sz="5291"/>
            </a:lvl3pPr>
            <a:lvl4pPr marL="3023829" indent="0">
              <a:buNone/>
              <a:defRPr sz="4409"/>
            </a:lvl4pPr>
            <a:lvl5pPr marL="4031772" indent="0">
              <a:buNone/>
              <a:defRPr sz="4409"/>
            </a:lvl5pPr>
            <a:lvl6pPr marL="5039716" indent="0">
              <a:buNone/>
              <a:defRPr sz="4409"/>
            </a:lvl6pPr>
            <a:lvl7pPr marL="6047659" indent="0">
              <a:buNone/>
              <a:defRPr sz="4409"/>
            </a:lvl7pPr>
            <a:lvl8pPr marL="7055602" indent="0">
              <a:buNone/>
              <a:defRPr sz="4409"/>
            </a:lvl8pPr>
            <a:lvl9pPr marL="8063545" indent="0">
              <a:buNone/>
              <a:defRPr sz="4409"/>
            </a:lvl9pPr>
          </a:lstStyle>
          <a:p>
            <a:r>
              <a:rPr lang="en-US"/>
              <a:t>Click icon to add picture</a:t>
            </a:r>
            <a:endParaRPr lang="en-US" dirty="0"/>
          </a:p>
        </p:txBody>
      </p:sp>
      <p:sp>
        <p:nvSpPr>
          <p:cNvPr id="4" name="Text Placeholder 3"/>
          <p:cNvSpPr>
            <a:spLocks noGrp="1"/>
          </p:cNvSpPr>
          <p:nvPr>
            <p:ph type="body" sz="half" idx="2"/>
          </p:nvPr>
        </p:nvSpPr>
        <p:spPr>
          <a:xfrm>
            <a:off x="1472909" y="4535805"/>
            <a:ext cx="6896776" cy="8403140"/>
          </a:xfrm>
        </p:spPr>
        <p:txBody>
          <a:bodyPr/>
          <a:lstStyle>
            <a:lvl1pPr marL="0" indent="0">
              <a:buNone/>
              <a:defRPr sz="3527"/>
            </a:lvl1pPr>
            <a:lvl2pPr marL="1007943" indent="0">
              <a:buNone/>
              <a:defRPr sz="3086"/>
            </a:lvl2pPr>
            <a:lvl3pPr marL="2015886" indent="0">
              <a:buNone/>
              <a:defRPr sz="2646"/>
            </a:lvl3pPr>
            <a:lvl4pPr marL="3023829" indent="0">
              <a:buNone/>
              <a:defRPr sz="2205"/>
            </a:lvl4pPr>
            <a:lvl5pPr marL="4031772" indent="0">
              <a:buNone/>
              <a:defRPr sz="2205"/>
            </a:lvl5pPr>
            <a:lvl6pPr marL="5039716" indent="0">
              <a:buNone/>
              <a:defRPr sz="2205"/>
            </a:lvl6pPr>
            <a:lvl7pPr marL="6047659" indent="0">
              <a:buNone/>
              <a:defRPr sz="2205"/>
            </a:lvl7pPr>
            <a:lvl8pPr marL="7055602" indent="0">
              <a:buNone/>
              <a:defRPr sz="2205"/>
            </a:lvl8pPr>
            <a:lvl9pPr marL="8063545" indent="0">
              <a:buNone/>
              <a:defRPr sz="2205"/>
            </a:lvl9pPr>
          </a:lstStyle>
          <a:p>
            <a:pPr lvl="0"/>
            <a:r>
              <a:rPr lang="en-US"/>
              <a:t>Click to edit Master text styles</a:t>
            </a:r>
          </a:p>
        </p:txBody>
      </p:sp>
      <p:sp>
        <p:nvSpPr>
          <p:cNvPr id="5" name="Date Placeholder 4"/>
          <p:cNvSpPr>
            <a:spLocks noGrp="1"/>
          </p:cNvSpPr>
          <p:nvPr>
            <p:ph type="dt" sz="half" idx="10"/>
          </p:nvPr>
        </p:nvSpPr>
        <p:spPr/>
        <p:txBody>
          <a:bodyPr/>
          <a:lstStyle/>
          <a:p>
            <a:fld id="{A96C2296-0CE8-4CD4-A484-092E468569B4}" type="datetimeFigureOut">
              <a:rPr lang="en-AU" smtClean="0"/>
              <a:t>28/05/2022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516DC18-CD13-4E8A-94CF-F062C72E84A0}" type="slidenum">
              <a:rPr lang="en-AU" smtClean="0"/>
              <a:t>‹#›</a:t>
            </a:fld>
            <a:endParaRPr lang="en-AU"/>
          </a:p>
        </p:txBody>
      </p:sp>
    </p:spTree>
    <p:extLst>
      <p:ext uri="{BB962C8B-B14F-4D97-AF65-F5344CB8AC3E}">
        <p14:creationId xmlns:p14="http://schemas.microsoft.com/office/powerpoint/2010/main" val="2442397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70124" y="804969"/>
            <a:ext cx="18443377" cy="29223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70124" y="4024827"/>
            <a:ext cx="18443377" cy="95930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70124" y="14013401"/>
            <a:ext cx="4811316" cy="804965"/>
          </a:xfrm>
          <a:prstGeom prst="rect">
            <a:avLst/>
          </a:prstGeom>
        </p:spPr>
        <p:txBody>
          <a:bodyPr vert="horz" lIns="91440" tIns="45720" rIns="91440" bIns="45720" rtlCol="0" anchor="ctr"/>
          <a:lstStyle>
            <a:lvl1pPr algn="l">
              <a:defRPr sz="2646">
                <a:solidFill>
                  <a:schemeClr val="tx1">
                    <a:tint val="75000"/>
                  </a:schemeClr>
                </a:solidFill>
              </a:defRPr>
            </a:lvl1pPr>
          </a:lstStyle>
          <a:p>
            <a:fld id="{A96C2296-0CE8-4CD4-A484-092E468569B4}" type="datetimeFigureOut">
              <a:rPr lang="en-AU" smtClean="0"/>
              <a:t>28/05/2022</a:t>
            </a:fld>
            <a:endParaRPr lang="en-AU"/>
          </a:p>
        </p:txBody>
      </p:sp>
      <p:sp>
        <p:nvSpPr>
          <p:cNvPr id="5" name="Footer Placeholder 4"/>
          <p:cNvSpPr>
            <a:spLocks noGrp="1"/>
          </p:cNvSpPr>
          <p:nvPr>
            <p:ph type="ftr" sz="quarter" idx="3"/>
          </p:nvPr>
        </p:nvSpPr>
        <p:spPr>
          <a:xfrm>
            <a:off x="7083326" y="14013401"/>
            <a:ext cx="7216973" cy="804965"/>
          </a:xfrm>
          <a:prstGeom prst="rect">
            <a:avLst/>
          </a:prstGeom>
        </p:spPr>
        <p:txBody>
          <a:bodyPr vert="horz" lIns="91440" tIns="45720" rIns="91440" bIns="45720" rtlCol="0" anchor="ctr"/>
          <a:lstStyle>
            <a:lvl1pPr algn="ctr">
              <a:defRPr sz="2646">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15102185" y="14013401"/>
            <a:ext cx="4811316" cy="804965"/>
          </a:xfrm>
          <a:prstGeom prst="rect">
            <a:avLst/>
          </a:prstGeom>
        </p:spPr>
        <p:txBody>
          <a:bodyPr vert="horz" lIns="91440" tIns="45720" rIns="91440" bIns="45720" rtlCol="0" anchor="ctr"/>
          <a:lstStyle>
            <a:lvl1pPr algn="r">
              <a:defRPr sz="2646">
                <a:solidFill>
                  <a:schemeClr val="tx1">
                    <a:tint val="75000"/>
                  </a:schemeClr>
                </a:solidFill>
              </a:defRPr>
            </a:lvl1pPr>
          </a:lstStyle>
          <a:p>
            <a:fld id="{F516DC18-CD13-4E8A-94CF-F062C72E84A0}" type="slidenum">
              <a:rPr lang="en-AU" smtClean="0"/>
              <a:t>‹#›</a:t>
            </a:fld>
            <a:endParaRPr lang="en-AU"/>
          </a:p>
        </p:txBody>
      </p:sp>
    </p:spTree>
    <p:extLst>
      <p:ext uri="{BB962C8B-B14F-4D97-AF65-F5344CB8AC3E}">
        <p14:creationId xmlns:p14="http://schemas.microsoft.com/office/powerpoint/2010/main" val="863156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015886" rtl="0" eaLnBrk="1" latinLnBrk="0" hangingPunct="1">
        <a:lnSpc>
          <a:spcPct val="90000"/>
        </a:lnSpc>
        <a:spcBef>
          <a:spcPct val="0"/>
        </a:spcBef>
        <a:buNone/>
        <a:defRPr sz="9700" kern="1200">
          <a:solidFill>
            <a:schemeClr val="tx1"/>
          </a:solidFill>
          <a:latin typeface="+mj-lt"/>
          <a:ea typeface="+mj-ea"/>
          <a:cs typeface="+mj-cs"/>
        </a:defRPr>
      </a:lvl1pPr>
    </p:titleStyle>
    <p:bodyStyle>
      <a:lvl1pPr marL="503972" indent="-503972" algn="l" defTabSz="2015886" rtl="0" eaLnBrk="1" latinLnBrk="0" hangingPunct="1">
        <a:lnSpc>
          <a:spcPct val="90000"/>
        </a:lnSpc>
        <a:spcBef>
          <a:spcPts val="2205"/>
        </a:spcBef>
        <a:buFont typeface="Arial" panose="020B0604020202020204" pitchFamily="34" charset="0"/>
        <a:buChar char="•"/>
        <a:defRPr sz="6173" kern="1200">
          <a:solidFill>
            <a:schemeClr val="tx1"/>
          </a:solidFill>
          <a:latin typeface="+mn-lt"/>
          <a:ea typeface="+mn-ea"/>
          <a:cs typeface="+mn-cs"/>
        </a:defRPr>
      </a:lvl1pPr>
      <a:lvl2pPr marL="1511915" indent="-503972" algn="l" defTabSz="2015886" rtl="0" eaLnBrk="1" latinLnBrk="0" hangingPunct="1">
        <a:lnSpc>
          <a:spcPct val="90000"/>
        </a:lnSpc>
        <a:spcBef>
          <a:spcPts val="1102"/>
        </a:spcBef>
        <a:buFont typeface="Arial" panose="020B0604020202020204" pitchFamily="34" charset="0"/>
        <a:buChar char="•"/>
        <a:defRPr sz="5291" kern="1200">
          <a:solidFill>
            <a:schemeClr val="tx1"/>
          </a:solidFill>
          <a:latin typeface="+mn-lt"/>
          <a:ea typeface="+mn-ea"/>
          <a:cs typeface="+mn-cs"/>
        </a:defRPr>
      </a:lvl2pPr>
      <a:lvl3pPr marL="2519858" indent="-503972" algn="l" defTabSz="2015886" rtl="0" eaLnBrk="1" latinLnBrk="0" hangingPunct="1">
        <a:lnSpc>
          <a:spcPct val="90000"/>
        </a:lnSpc>
        <a:spcBef>
          <a:spcPts val="1102"/>
        </a:spcBef>
        <a:buFont typeface="Arial" panose="020B0604020202020204" pitchFamily="34" charset="0"/>
        <a:buChar char="•"/>
        <a:defRPr sz="4409" kern="1200">
          <a:solidFill>
            <a:schemeClr val="tx1"/>
          </a:solidFill>
          <a:latin typeface="+mn-lt"/>
          <a:ea typeface="+mn-ea"/>
          <a:cs typeface="+mn-cs"/>
        </a:defRPr>
      </a:lvl3pPr>
      <a:lvl4pPr marL="3527801" indent="-503972" algn="l" defTabSz="2015886" rtl="0" eaLnBrk="1" latinLnBrk="0" hangingPunct="1">
        <a:lnSpc>
          <a:spcPct val="90000"/>
        </a:lnSpc>
        <a:spcBef>
          <a:spcPts val="1102"/>
        </a:spcBef>
        <a:buFont typeface="Arial" panose="020B0604020202020204" pitchFamily="34" charset="0"/>
        <a:buChar char="•"/>
        <a:defRPr sz="3968" kern="1200">
          <a:solidFill>
            <a:schemeClr val="tx1"/>
          </a:solidFill>
          <a:latin typeface="+mn-lt"/>
          <a:ea typeface="+mn-ea"/>
          <a:cs typeface="+mn-cs"/>
        </a:defRPr>
      </a:lvl4pPr>
      <a:lvl5pPr marL="4535744" indent="-503972" algn="l" defTabSz="2015886" rtl="0" eaLnBrk="1" latinLnBrk="0" hangingPunct="1">
        <a:lnSpc>
          <a:spcPct val="90000"/>
        </a:lnSpc>
        <a:spcBef>
          <a:spcPts val="1102"/>
        </a:spcBef>
        <a:buFont typeface="Arial" panose="020B0604020202020204" pitchFamily="34" charset="0"/>
        <a:buChar char="•"/>
        <a:defRPr sz="3968" kern="1200">
          <a:solidFill>
            <a:schemeClr val="tx1"/>
          </a:solidFill>
          <a:latin typeface="+mn-lt"/>
          <a:ea typeface="+mn-ea"/>
          <a:cs typeface="+mn-cs"/>
        </a:defRPr>
      </a:lvl5pPr>
      <a:lvl6pPr marL="5543687" indent="-503972" algn="l" defTabSz="2015886" rtl="0" eaLnBrk="1" latinLnBrk="0" hangingPunct="1">
        <a:lnSpc>
          <a:spcPct val="90000"/>
        </a:lnSpc>
        <a:spcBef>
          <a:spcPts val="1102"/>
        </a:spcBef>
        <a:buFont typeface="Arial" panose="020B0604020202020204" pitchFamily="34" charset="0"/>
        <a:buChar char="•"/>
        <a:defRPr sz="3968" kern="1200">
          <a:solidFill>
            <a:schemeClr val="tx1"/>
          </a:solidFill>
          <a:latin typeface="+mn-lt"/>
          <a:ea typeface="+mn-ea"/>
          <a:cs typeface="+mn-cs"/>
        </a:defRPr>
      </a:lvl6pPr>
      <a:lvl7pPr marL="6551630" indent="-503972" algn="l" defTabSz="2015886" rtl="0" eaLnBrk="1" latinLnBrk="0" hangingPunct="1">
        <a:lnSpc>
          <a:spcPct val="90000"/>
        </a:lnSpc>
        <a:spcBef>
          <a:spcPts val="1102"/>
        </a:spcBef>
        <a:buFont typeface="Arial" panose="020B0604020202020204" pitchFamily="34" charset="0"/>
        <a:buChar char="•"/>
        <a:defRPr sz="3968" kern="1200">
          <a:solidFill>
            <a:schemeClr val="tx1"/>
          </a:solidFill>
          <a:latin typeface="+mn-lt"/>
          <a:ea typeface="+mn-ea"/>
          <a:cs typeface="+mn-cs"/>
        </a:defRPr>
      </a:lvl7pPr>
      <a:lvl8pPr marL="7559573" indent="-503972" algn="l" defTabSz="2015886" rtl="0" eaLnBrk="1" latinLnBrk="0" hangingPunct="1">
        <a:lnSpc>
          <a:spcPct val="90000"/>
        </a:lnSpc>
        <a:spcBef>
          <a:spcPts val="1102"/>
        </a:spcBef>
        <a:buFont typeface="Arial" panose="020B0604020202020204" pitchFamily="34" charset="0"/>
        <a:buChar char="•"/>
        <a:defRPr sz="3968" kern="1200">
          <a:solidFill>
            <a:schemeClr val="tx1"/>
          </a:solidFill>
          <a:latin typeface="+mn-lt"/>
          <a:ea typeface="+mn-ea"/>
          <a:cs typeface="+mn-cs"/>
        </a:defRPr>
      </a:lvl8pPr>
      <a:lvl9pPr marL="8567517" indent="-503972" algn="l" defTabSz="2015886" rtl="0" eaLnBrk="1" latinLnBrk="0" hangingPunct="1">
        <a:lnSpc>
          <a:spcPct val="90000"/>
        </a:lnSpc>
        <a:spcBef>
          <a:spcPts val="1102"/>
        </a:spcBef>
        <a:buFont typeface="Arial" panose="020B0604020202020204" pitchFamily="34" charset="0"/>
        <a:buChar char="•"/>
        <a:defRPr sz="3968" kern="1200">
          <a:solidFill>
            <a:schemeClr val="tx1"/>
          </a:solidFill>
          <a:latin typeface="+mn-lt"/>
          <a:ea typeface="+mn-ea"/>
          <a:cs typeface="+mn-cs"/>
        </a:defRPr>
      </a:lvl9pPr>
    </p:bodyStyle>
    <p:otherStyle>
      <a:defPPr>
        <a:defRPr lang="en-US"/>
      </a:defPPr>
      <a:lvl1pPr marL="0" algn="l" defTabSz="2015886" rtl="0" eaLnBrk="1" latinLnBrk="0" hangingPunct="1">
        <a:defRPr sz="3968" kern="1200">
          <a:solidFill>
            <a:schemeClr val="tx1"/>
          </a:solidFill>
          <a:latin typeface="+mn-lt"/>
          <a:ea typeface="+mn-ea"/>
          <a:cs typeface="+mn-cs"/>
        </a:defRPr>
      </a:lvl1pPr>
      <a:lvl2pPr marL="1007943" algn="l" defTabSz="2015886" rtl="0" eaLnBrk="1" latinLnBrk="0" hangingPunct="1">
        <a:defRPr sz="3968" kern="1200">
          <a:solidFill>
            <a:schemeClr val="tx1"/>
          </a:solidFill>
          <a:latin typeface="+mn-lt"/>
          <a:ea typeface="+mn-ea"/>
          <a:cs typeface="+mn-cs"/>
        </a:defRPr>
      </a:lvl2pPr>
      <a:lvl3pPr marL="2015886" algn="l" defTabSz="2015886" rtl="0" eaLnBrk="1" latinLnBrk="0" hangingPunct="1">
        <a:defRPr sz="3968" kern="1200">
          <a:solidFill>
            <a:schemeClr val="tx1"/>
          </a:solidFill>
          <a:latin typeface="+mn-lt"/>
          <a:ea typeface="+mn-ea"/>
          <a:cs typeface="+mn-cs"/>
        </a:defRPr>
      </a:lvl3pPr>
      <a:lvl4pPr marL="3023829" algn="l" defTabSz="2015886" rtl="0" eaLnBrk="1" latinLnBrk="0" hangingPunct="1">
        <a:defRPr sz="3968" kern="1200">
          <a:solidFill>
            <a:schemeClr val="tx1"/>
          </a:solidFill>
          <a:latin typeface="+mn-lt"/>
          <a:ea typeface="+mn-ea"/>
          <a:cs typeface="+mn-cs"/>
        </a:defRPr>
      </a:lvl4pPr>
      <a:lvl5pPr marL="4031772" algn="l" defTabSz="2015886" rtl="0" eaLnBrk="1" latinLnBrk="0" hangingPunct="1">
        <a:defRPr sz="3968" kern="1200">
          <a:solidFill>
            <a:schemeClr val="tx1"/>
          </a:solidFill>
          <a:latin typeface="+mn-lt"/>
          <a:ea typeface="+mn-ea"/>
          <a:cs typeface="+mn-cs"/>
        </a:defRPr>
      </a:lvl5pPr>
      <a:lvl6pPr marL="5039716" algn="l" defTabSz="2015886" rtl="0" eaLnBrk="1" latinLnBrk="0" hangingPunct="1">
        <a:defRPr sz="3968" kern="1200">
          <a:solidFill>
            <a:schemeClr val="tx1"/>
          </a:solidFill>
          <a:latin typeface="+mn-lt"/>
          <a:ea typeface="+mn-ea"/>
          <a:cs typeface="+mn-cs"/>
        </a:defRPr>
      </a:lvl6pPr>
      <a:lvl7pPr marL="6047659" algn="l" defTabSz="2015886" rtl="0" eaLnBrk="1" latinLnBrk="0" hangingPunct="1">
        <a:defRPr sz="3968" kern="1200">
          <a:solidFill>
            <a:schemeClr val="tx1"/>
          </a:solidFill>
          <a:latin typeface="+mn-lt"/>
          <a:ea typeface="+mn-ea"/>
          <a:cs typeface="+mn-cs"/>
        </a:defRPr>
      </a:lvl7pPr>
      <a:lvl8pPr marL="7055602" algn="l" defTabSz="2015886" rtl="0" eaLnBrk="1" latinLnBrk="0" hangingPunct="1">
        <a:defRPr sz="3968" kern="1200">
          <a:solidFill>
            <a:schemeClr val="tx1"/>
          </a:solidFill>
          <a:latin typeface="+mn-lt"/>
          <a:ea typeface="+mn-ea"/>
          <a:cs typeface="+mn-cs"/>
        </a:defRPr>
      </a:lvl8pPr>
      <a:lvl9pPr marL="8063545" algn="l" defTabSz="2015886" rtl="0" eaLnBrk="1" latinLnBrk="0" hangingPunct="1">
        <a:defRPr sz="3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jpg"/><Relationship Id="rId3" Type="http://schemas.openxmlformats.org/officeDocument/2006/relationships/image" Target="../media/image2.jpg"/><Relationship Id="rId21" Type="http://schemas.openxmlformats.org/officeDocument/2006/relationships/image" Target="../media/image20.jpg"/><Relationship Id="rId7" Type="http://schemas.openxmlformats.org/officeDocument/2006/relationships/image" Target="../media/image6.jp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image" Target="../media/image1.png"/><Relationship Id="rId16" Type="http://schemas.openxmlformats.org/officeDocument/2006/relationships/image" Target="../media/image15.jpg"/><Relationship Id="rId20"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5" Type="http://schemas.openxmlformats.org/officeDocument/2006/relationships/image" Target="../media/image14.jp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_rels/slide10.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image" Target="../media/image46.jpg"/><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1.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image" Target="../media/image53.jpg"/><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12.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jpg"/><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1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1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15.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1.jpg"/><Relationship Id="rId2" Type="http://schemas.openxmlformats.org/officeDocument/2006/relationships/image" Target="../media/image76.jpg"/><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1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xml"/><Relationship Id="rId4" Type="http://schemas.openxmlformats.org/officeDocument/2006/relationships/image" Target="../media/image84.jpg"/></Relationships>
</file>

<file path=ppt/slides/_rels/slide17.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90.jpg"/><Relationship Id="rId2" Type="http://schemas.openxmlformats.org/officeDocument/2006/relationships/image" Target="../media/image85.jpg"/><Relationship Id="rId1" Type="http://schemas.openxmlformats.org/officeDocument/2006/relationships/slideLayout" Target="../slideLayouts/slideLayout1.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1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1.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19.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image" Target="../media/image97.jpg"/><Relationship Id="rId7" Type="http://schemas.openxmlformats.org/officeDocument/2006/relationships/image" Target="../media/image101.jpg"/><Relationship Id="rId2" Type="http://schemas.openxmlformats.org/officeDocument/2006/relationships/image" Target="../media/image96.jpg"/><Relationship Id="rId1" Type="http://schemas.openxmlformats.org/officeDocument/2006/relationships/slideLayout" Target="../slideLayouts/slideLayout1.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jpg"/><Relationship Id="rId9" Type="http://schemas.openxmlformats.org/officeDocument/2006/relationships/image" Target="../media/image10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1.xml"/><Relationship Id="rId4" Type="http://schemas.openxmlformats.org/officeDocument/2006/relationships/image" Target="../media/image106.jpg"/></Relationships>
</file>

<file path=ppt/slides/_rels/slide2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1.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7.jp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image" Target="../media/image4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CDF9431-5330-63FC-88EF-FF3DFFD9DDE5}"/>
              </a:ext>
            </a:extLst>
          </p:cNvPr>
          <p:cNvGrpSpPr/>
          <p:nvPr/>
        </p:nvGrpSpPr>
        <p:grpSpPr>
          <a:xfrm>
            <a:off x="806482" y="490536"/>
            <a:ext cx="19289998" cy="13794423"/>
            <a:chOff x="806482" y="490537"/>
            <a:chExt cx="12923964" cy="8884920"/>
          </a:xfrm>
        </p:grpSpPr>
        <p:pic>
          <p:nvPicPr>
            <p:cNvPr id="2" name="Picture 1">
              <a:extLst>
                <a:ext uri="{FF2B5EF4-FFF2-40B4-BE49-F238E27FC236}">
                  <a16:creationId xmlns:a16="http://schemas.microsoft.com/office/drawing/2014/main" id="{EC5D0F33-34E4-B78B-A332-6769B7A5538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034381" y="490537"/>
              <a:ext cx="10331450" cy="457200"/>
            </a:xfrm>
            <a:prstGeom prst="rect">
              <a:avLst/>
            </a:prstGeom>
          </p:spPr>
        </p:pic>
        <p:pic>
          <p:nvPicPr>
            <p:cNvPr id="3" name="Picture 2">
              <a:extLst>
                <a:ext uri="{FF2B5EF4-FFF2-40B4-BE49-F238E27FC236}">
                  <a16:creationId xmlns:a16="http://schemas.microsoft.com/office/drawing/2014/main" id="{64C133FF-8F52-9BDA-C483-4709477F0DE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034381" y="8918257"/>
              <a:ext cx="10331450" cy="457200"/>
            </a:xfrm>
            <a:prstGeom prst="rect">
              <a:avLst/>
            </a:prstGeom>
          </p:spPr>
        </p:pic>
        <p:pic>
          <p:nvPicPr>
            <p:cNvPr id="4" name="Picture 3">
              <a:extLst>
                <a:ext uri="{FF2B5EF4-FFF2-40B4-BE49-F238E27FC236}">
                  <a16:creationId xmlns:a16="http://schemas.microsoft.com/office/drawing/2014/main" id="{6F81201D-AD06-9418-30EF-128B1FD92D1B}"/>
                </a:ext>
              </a:extLst>
            </p:cNvPr>
            <p:cNvPicPr/>
            <p:nvPr/>
          </p:nvPicPr>
          <p:blipFill>
            <a:blip r:embed="rId3">
              <a:extLst>
                <a:ext uri="{28A0092B-C50C-407E-A947-70E740481C1C}">
                  <a14:useLocalDpi xmlns:a14="http://schemas.microsoft.com/office/drawing/2010/main" val="0"/>
                </a:ext>
              </a:extLst>
            </a:blip>
            <a:stretch>
              <a:fillRect/>
            </a:stretch>
          </p:blipFill>
          <p:spPr>
            <a:xfrm>
              <a:off x="891381" y="1729740"/>
              <a:ext cx="1619885" cy="1727835"/>
            </a:xfrm>
            <a:prstGeom prst="rect">
              <a:avLst/>
            </a:prstGeom>
          </p:spPr>
        </p:pic>
        <p:pic>
          <p:nvPicPr>
            <p:cNvPr id="5" name="Picture 4">
              <a:extLst>
                <a:ext uri="{FF2B5EF4-FFF2-40B4-BE49-F238E27FC236}">
                  <a16:creationId xmlns:a16="http://schemas.microsoft.com/office/drawing/2014/main" id="{918B9DAB-A6FA-21C8-82A3-A093143A2678}"/>
                </a:ext>
              </a:extLst>
            </p:cNvPr>
            <p:cNvPicPr/>
            <p:nvPr/>
          </p:nvPicPr>
          <p:blipFill>
            <a:blip r:embed="rId3">
              <a:extLst>
                <a:ext uri="{28A0092B-C50C-407E-A947-70E740481C1C}">
                  <a14:useLocalDpi xmlns:a14="http://schemas.microsoft.com/office/drawing/2010/main" val="0"/>
                </a:ext>
              </a:extLst>
            </a:blip>
            <a:stretch>
              <a:fillRect/>
            </a:stretch>
          </p:blipFill>
          <p:spPr>
            <a:xfrm>
              <a:off x="11970385" y="6713981"/>
              <a:ext cx="1619885" cy="1727835"/>
            </a:xfrm>
            <a:prstGeom prst="rect">
              <a:avLst/>
            </a:prstGeom>
          </p:spPr>
        </p:pic>
        <p:pic>
          <p:nvPicPr>
            <p:cNvPr id="6" name="Picture 5">
              <a:extLst>
                <a:ext uri="{FF2B5EF4-FFF2-40B4-BE49-F238E27FC236}">
                  <a16:creationId xmlns:a16="http://schemas.microsoft.com/office/drawing/2014/main" id="{48CB85A4-8854-4745-536A-D0F0EA305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0674" y="3797617"/>
              <a:ext cx="2299716" cy="594360"/>
            </a:xfrm>
            <a:prstGeom prst="rect">
              <a:avLst/>
            </a:prstGeom>
          </p:spPr>
        </p:pic>
        <p:pic>
          <p:nvPicPr>
            <p:cNvPr id="7" name="Picture 6" descr="A close up of a device&#10;&#10;Description automatically generated">
              <a:extLst>
                <a:ext uri="{FF2B5EF4-FFF2-40B4-BE49-F238E27FC236}">
                  <a16:creationId xmlns:a16="http://schemas.microsoft.com/office/drawing/2014/main" id="{F003D180-9926-885C-971F-29104E214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134" y="1539049"/>
              <a:ext cx="1602486" cy="1723644"/>
            </a:xfrm>
            <a:prstGeom prst="rect">
              <a:avLst/>
            </a:prstGeom>
          </p:spPr>
        </p:pic>
        <p:pic>
          <p:nvPicPr>
            <p:cNvPr id="8" name="Picture 7">
              <a:extLst>
                <a:ext uri="{FF2B5EF4-FFF2-40B4-BE49-F238E27FC236}">
                  <a16:creationId xmlns:a16="http://schemas.microsoft.com/office/drawing/2014/main" id="{114A4416-E3FA-EDA8-B201-A48194FAD3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1358" y="4978050"/>
              <a:ext cx="1975104" cy="948690"/>
            </a:xfrm>
            <a:prstGeom prst="rect">
              <a:avLst/>
            </a:prstGeom>
          </p:spPr>
        </p:pic>
        <p:pic>
          <p:nvPicPr>
            <p:cNvPr id="9" name="Picture 8" descr="A picture containing loop knot&#10;&#10;Description automatically generated">
              <a:extLst>
                <a:ext uri="{FF2B5EF4-FFF2-40B4-BE49-F238E27FC236}">
                  <a16:creationId xmlns:a16="http://schemas.microsoft.com/office/drawing/2014/main" id="{35C44C6D-8D68-C3AB-8EBC-321BBC4F5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8531" y="6519004"/>
              <a:ext cx="2292858" cy="1035558"/>
            </a:xfrm>
            <a:prstGeom prst="rect">
              <a:avLst/>
            </a:prstGeom>
          </p:spPr>
        </p:pic>
        <p:pic>
          <p:nvPicPr>
            <p:cNvPr id="10" name="Picture 9">
              <a:extLst>
                <a:ext uri="{FF2B5EF4-FFF2-40B4-BE49-F238E27FC236}">
                  <a16:creationId xmlns:a16="http://schemas.microsoft.com/office/drawing/2014/main" id="{CF4D9E57-A3A9-AC6A-DF63-4EED83B072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50474" y="2691002"/>
              <a:ext cx="1746504" cy="827532"/>
            </a:xfrm>
            <a:prstGeom prst="rect">
              <a:avLst/>
            </a:prstGeom>
          </p:spPr>
        </p:pic>
        <p:pic>
          <p:nvPicPr>
            <p:cNvPr id="11" name="Picture 10" descr="A close up of a device&#10;&#10;Description automatically generated">
              <a:extLst>
                <a:ext uri="{FF2B5EF4-FFF2-40B4-BE49-F238E27FC236}">
                  <a16:creationId xmlns:a16="http://schemas.microsoft.com/office/drawing/2014/main" id="{AF4E67FE-4462-3D0B-458F-DBD1D3D37D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03528" y="3690175"/>
              <a:ext cx="1426464" cy="1723644"/>
            </a:xfrm>
            <a:prstGeom prst="rect">
              <a:avLst/>
            </a:prstGeom>
          </p:spPr>
        </p:pic>
        <p:pic>
          <p:nvPicPr>
            <p:cNvPr id="12" name="Picture 11">
              <a:extLst>
                <a:ext uri="{FF2B5EF4-FFF2-40B4-BE49-F238E27FC236}">
                  <a16:creationId xmlns:a16="http://schemas.microsoft.com/office/drawing/2014/main" id="{A2895434-8CB9-6A4D-9C47-250273B9A4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482" y="4364354"/>
              <a:ext cx="1943100" cy="1728216"/>
            </a:xfrm>
            <a:prstGeom prst="rect">
              <a:avLst/>
            </a:prstGeom>
          </p:spPr>
        </p:pic>
        <p:pic>
          <p:nvPicPr>
            <p:cNvPr id="13" name="Picture 12" descr="A close up of a device&#10;&#10;Description automatically generated">
              <a:extLst>
                <a:ext uri="{FF2B5EF4-FFF2-40B4-BE49-F238E27FC236}">
                  <a16:creationId xmlns:a16="http://schemas.microsoft.com/office/drawing/2014/main" id="{A98BA907-35A4-AEC8-463A-03032887A0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83426" y="1159954"/>
              <a:ext cx="2306574" cy="1058418"/>
            </a:xfrm>
            <a:prstGeom prst="rect">
              <a:avLst/>
            </a:prstGeom>
          </p:spPr>
        </p:pic>
        <p:pic>
          <p:nvPicPr>
            <p:cNvPr id="14" name="Picture 13">
              <a:extLst>
                <a:ext uri="{FF2B5EF4-FFF2-40B4-BE49-F238E27FC236}">
                  <a16:creationId xmlns:a16="http://schemas.microsoft.com/office/drawing/2014/main" id="{8C817588-9233-A9F4-6B78-3526DC9992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8385" y="2724054"/>
              <a:ext cx="2306574" cy="434340"/>
            </a:xfrm>
            <a:prstGeom prst="rect">
              <a:avLst/>
            </a:prstGeom>
          </p:spPr>
        </p:pic>
        <p:pic>
          <p:nvPicPr>
            <p:cNvPr id="15" name="Picture 14" descr="A close up of a rope&#10;&#10;Description automatically generated">
              <a:extLst>
                <a:ext uri="{FF2B5EF4-FFF2-40B4-BE49-F238E27FC236}">
                  <a16:creationId xmlns:a16="http://schemas.microsoft.com/office/drawing/2014/main" id="{34B691C9-9050-B151-00F2-8613C04114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76062" y="6321361"/>
              <a:ext cx="2304288" cy="841248"/>
            </a:xfrm>
            <a:prstGeom prst="rect">
              <a:avLst/>
            </a:prstGeom>
          </p:spPr>
        </p:pic>
        <p:pic>
          <p:nvPicPr>
            <p:cNvPr id="16" name="Picture 15" descr="A picture containing loop knot&#10;&#10;Description automatically generated">
              <a:extLst>
                <a:ext uri="{FF2B5EF4-FFF2-40B4-BE49-F238E27FC236}">
                  <a16:creationId xmlns:a16="http://schemas.microsoft.com/office/drawing/2014/main" id="{E275E1D0-8508-3222-5BB7-C9DC63DDE79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40042" y="7779829"/>
              <a:ext cx="1593342" cy="676656"/>
            </a:xfrm>
            <a:prstGeom prst="rect">
              <a:avLst/>
            </a:prstGeom>
          </p:spPr>
        </p:pic>
        <p:pic>
          <p:nvPicPr>
            <p:cNvPr id="17" name="Picture 16" descr="A close up of a device&#10;&#10;Description automatically generated">
              <a:extLst>
                <a:ext uri="{FF2B5EF4-FFF2-40B4-BE49-F238E27FC236}">
                  <a16:creationId xmlns:a16="http://schemas.microsoft.com/office/drawing/2014/main" id="{9061A2D8-54FA-0039-E8BE-103B5885F6E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50850" y="1391983"/>
              <a:ext cx="1705356" cy="594360"/>
            </a:xfrm>
            <a:prstGeom prst="rect">
              <a:avLst/>
            </a:prstGeom>
          </p:spPr>
        </p:pic>
        <p:pic>
          <p:nvPicPr>
            <p:cNvPr id="18" name="Picture 17">
              <a:extLst>
                <a:ext uri="{FF2B5EF4-FFF2-40B4-BE49-F238E27FC236}">
                  <a16:creationId xmlns:a16="http://schemas.microsoft.com/office/drawing/2014/main" id="{857BFDF6-FD66-DD03-0B3E-3A178E5BCE5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73716" y="7856600"/>
              <a:ext cx="2295144" cy="585216"/>
            </a:xfrm>
            <a:prstGeom prst="rect">
              <a:avLst/>
            </a:prstGeom>
          </p:spPr>
        </p:pic>
        <p:pic>
          <p:nvPicPr>
            <p:cNvPr id="19" name="Picture 18" descr="A close up of a device&#10;&#10;Description automatically generated">
              <a:extLst>
                <a:ext uri="{FF2B5EF4-FFF2-40B4-BE49-F238E27FC236}">
                  <a16:creationId xmlns:a16="http://schemas.microsoft.com/office/drawing/2014/main" id="{118CCC42-EC66-6C06-2380-EC581421D3C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82429" y="6713981"/>
              <a:ext cx="1088136" cy="1600200"/>
            </a:xfrm>
            <a:prstGeom prst="rect">
              <a:avLst/>
            </a:prstGeom>
          </p:spPr>
        </p:pic>
        <p:pic>
          <p:nvPicPr>
            <p:cNvPr id="20" name="Picture 19">
              <a:extLst>
                <a:ext uri="{FF2B5EF4-FFF2-40B4-BE49-F238E27FC236}">
                  <a16:creationId xmlns:a16="http://schemas.microsoft.com/office/drawing/2014/main" id="{89F9792C-6AAB-6651-8966-103B82D9809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64682" y="1215294"/>
              <a:ext cx="1506474" cy="1725930"/>
            </a:xfrm>
            <a:prstGeom prst="rect">
              <a:avLst/>
            </a:prstGeom>
          </p:spPr>
        </p:pic>
        <p:pic>
          <p:nvPicPr>
            <p:cNvPr id="21" name="Picture 20">
              <a:extLst>
                <a:ext uri="{FF2B5EF4-FFF2-40B4-BE49-F238E27FC236}">
                  <a16:creationId xmlns:a16="http://schemas.microsoft.com/office/drawing/2014/main" id="{FF1DE9F8-AE83-A405-370E-8657376710A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564586" y="1725358"/>
              <a:ext cx="1165860" cy="1730502"/>
            </a:xfrm>
            <a:prstGeom prst="rect">
              <a:avLst/>
            </a:prstGeom>
          </p:spPr>
        </p:pic>
        <p:pic>
          <p:nvPicPr>
            <p:cNvPr id="22" name="Picture 21" descr="A close up of an object&#10;&#10;Description automatically generated">
              <a:extLst>
                <a:ext uri="{FF2B5EF4-FFF2-40B4-BE49-F238E27FC236}">
                  <a16:creationId xmlns:a16="http://schemas.microsoft.com/office/drawing/2014/main" id="{13477944-1586-902C-E396-163D1A9A844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353544" y="4371212"/>
              <a:ext cx="1236726" cy="1735074"/>
            </a:xfrm>
            <a:prstGeom prst="rect">
              <a:avLst/>
            </a:prstGeom>
          </p:spPr>
        </p:pic>
        <p:pic>
          <p:nvPicPr>
            <p:cNvPr id="23" name="Picture 22" descr="A close up of a logo&#10;&#10;Description automatically generated">
              <a:extLst>
                <a:ext uri="{FF2B5EF4-FFF2-40B4-BE49-F238E27FC236}">
                  <a16:creationId xmlns:a16="http://schemas.microsoft.com/office/drawing/2014/main" id="{0F067ED9-C481-21B6-6C75-076A1724DF4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66203" y="7676959"/>
              <a:ext cx="2160270" cy="994410"/>
            </a:xfrm>
            <a:prstGeom prst="rect">
              <a:avLst/>
            </a:prstGeom>
          </p:spPr>
        </p:pic>
        <p:sp>
          <p:nvSpPr>
            <p:cNvPr id="24" name="Text Box 3">
              <a:extLst>
                <a:ext uri="{FF2B5EF4-FFF2-40B4-BE49-F238E27FC236}">
                  <a16:creationId xmlns:a16="http://schemas.microsoft.com/office/drawing/2014/main" id="{F9631DCF-A7A2-943E-221E-70A4876D4F46}"/>
                </a:ext>
              </a:extLst>
            </p:cNvPr>
            <p:cNvSpPr txBox="1"/>
            <p:nvPr/>
          </p:nvSpPr>
          <p:spPr>
            <a:xfrm>
              <a:off x="5149625" y="4073238"/>
              <a:ext cx="5676872" cy="237021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en-AU" sz="22800" b="1" dirty="0">
                  <a:ln>
                    <a:noFill/>
                  </a:ln>
                  <a:solidFill>
                    <a:srgbClr val="00206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KNOTS</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12705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YOSEMITE BOWLINE</a:t>
            </a:r>
          </a:p>
        </p:txBody>
      </p:sp>
      <p:pic>
        <p:nvPicPr>
          <p:cNvPr id="20" name="Picture 19">
            <a:extLst>
              <a:ext uri="{FF2B5EF4-FFF2-40B4-BE49-F238E27FC236}">
                <a16:creationId xmlns:a16="http://schemas.microsoft.com/office/drawing/2014/main" id="{1DC14160-CB6F-07A3-A00C-5EFBB507AC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360076" y="11247609"/>
            <a:ext cx="4528292" cy="3413271"/>
          </a:xfrm>
          <a:prstGeom prst="rect">
            <a:avLst/>
          </a:prstGeom>
          <a:ln w="76200">
            <a:solidFill>
              <a:srgbClr val="0078B0"/>
            </a:solidFill>
          </a:ln>
        </p:spPr>
      </p:pic>
      <p:pic>
        <p:nvPicPr>
          <p:cNvPr id="21" name="Picture 20">
            <a:extLst>
              <a:ext uri="{FF2B5EF4-FFF2-40B4-BE49-F238E27FC236}">
                <a16:creationId xmlns:a16="http://schemas.microsoft.com/office/drawing/2014/main" id="{BDCEDFCE-005C-DEDE-445A-70FF993F01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32276" y="7046449"/>
            <a:ext cx="4528292" cy="3413271"/>
          </a:xfrm>
          <a:prstGeom prst="rect">
            <a:avLst/>
          </a:prstGeom>
          <a:ln w="76200">
            <a:solidFill>
              <a:srgbClr val="0078B0"/>
            </a:solidFill>
          </a:ln>
        </p:spPr>
      </p:pic>
      <p:pic>
        <p:nvPicPr>
          <p:cNvPr id="22" name="Picture 21">
            <a:extLst>
              <a:ext uri="{FF2B5EF4-FFF2-40B4-BE49-F238E27FC236}">
                <a16:creationId xmlns:a16="http://schemas.microsoft.com/office/drawing/2014/main" id="{0A87736B-4D53-165F-44BA-F24CD3C71C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60076" y="2845289"/>
            <a:ext cx="4528292" cy="3413271"/>
          </a:xfrm>
          <a:prstGeom prst="rect">
            <a:avLst/>
          </a:prstGeom>
          <a:ln w="76200">
            <a:solidFill>
              <a:srgbClr val="0078B0"/>
            </a:solidFill>
          </a:ln>
        </p:spPr>
      </p:pic>
      <p:pic>
        <p:nvPicPr>
          <p:cNvPr id="23" name="Picture 22">
            <a:extLst>
              <a:ext uri="{FF2B5EF4-FFF2-40B4-BE49-F238E27FC236}">
                <a16:creationId xmlns:a16="http://schemas.microsoft.com/office/drawing/2014/main" id="{C7470A42-CC4B-05B7-AEB3-53085E3138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04476" y="11247609"/>
            <a:ext cx="4528292" cy="3413271"/>
          </a:xfrm>
          <a:prstGeom prst="rect">
            <a:avLst/>
          </a:prstGeom>
          <a:ln w="76200">
            <a:solidFill>
              <a:srgbClr val="0078B0"/>
            </a:solidFill>
          </a:ln>
        </p:spPr>
      </p:pic>
      <p:pic>
        <p:nvPicPr>
          <p:cNvPr id="25" name="Picture 24">
            <a:extLst>
              <a:ext uri="{FF2B5EF4-FFF2-40B4-BE49-F238E27FC236}">
                <a16:creationId xmlns:a16="http://schemas.microsoft.com/office/drawing/2014/main" id="{9EB182C0-7A83-A5CF-4AA3-CDECFBE71C1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360076" y="7046449"/>
            <a:ext cx="4528292" cy="3413271"/>
          </a:xfrm>
          <a:prstGeom prst="rect">
            <a:avLst/>
          </a:prstGeom>
          <a:ln w="76200">
            <a:solidFill>
              <a:srgbClr val="0078B0"/>
            </a:solidFill>
          </a:ln>
        </p:spPr>
      </p:pic>
      <p:pic>
        <p:nvPicPr>
          <p:cNvPr id="26" name="Picture 25">
            <a:extLst>
              <a:ext uri="{FF2B5EF4-FFF2-40B4-BE49-F238E27FC236}">
                <a16:creationId xmlns:a16="http://schemas.microsoft.com/office/drawing/2014/main" id="{B3E66F04-683D-5D06-0798-D180A2E8318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832276" y="2845289"/>
            <a:ext cx="4528292" cy="3413271"/>
          </a:xfrm>
          <a:prstGeom prst="rect">
            <a:avLst/>
          </a:prstGeom>
          <a:ln w="76200">
            <a:solidFill>
              <a:srgbClr val="0078B0"/>
            </a:solidFill>
          </a:ln>
        </p:spPr>
      </p:pic>
      <p:pic>
        <p:nvPicPr>
          <p:cNvPr id="27" name="Picture 26">
            <a:extLst>
              <a:ext uri="{FF2B5EF4-FFF2-40B4-BE49-F238E27FC236}">
                <a16:creationId xmlns:a16="http://schemas.microsoft.com/office/drawing/2014/main" id="{50F95AEA-FE03-9AD4-BCAF-34254527516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32276" y="11247609"/>
            <a:ext cx="4528292" cy="3413271"/>
          </a:xfrm>
          <a:prstGeom prst="rect">
            <a:avLst/>
          </a:prstGeom>
          <a:ln w="76200">
            <a:solidFill>
              <a:srgbClr val="0078B0"/>
            </a:solidFill>
          </a:ln>
        </p:spPr>
      </p:pic>
      <p:sp>
        <p:nvSpPr>
          <p:cNvPr id="28" name="Arrow: Right 27">
            <a:extLst>
              <a:ext uri="{FF2B5EF4-FFF2-40B4-BE49-F238E27FC236}">
                <a16:creationId xmlns:a16="http://schemas.microsoft.com/office/drawing/2014/main" id="{2D46A230-518C-B746-DA4C-7EFD0C6875E7}"/>
              </a:ext>
            </a:extLst>
          </p:cNvPr>
          <p:cNvSpPr/>
          <p:nvPr/>
        </p:nvSpPr>
        <p:spPr>
          <a:xfrm>
            <a:off x="8572648" y="12712092"/>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Arrow: Right 28">
            <a:extLst>
              <a:ext uri="{FF2B5EF4-FFF2-40B4-BE49-F238E27FC236}">
                <a16:creationId xmlns:a16="http://schemas.microsoft.com/office/drawing/2014/main" id="{EB3956D4-1267-8EBD-5786-62D80657B832}"/>
              </a:ext>
            </a:extLst>
          </p:cNvPr>
          <p:cNvSpPr/>
          <p:nvPr/>
        </p:nvSpPr>
        <p:spPr>
          <a:xfrm>
            <a:off x="15100448" y="12712092"/>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Arrow: Right 29">
            <a:extLst>
              <a:ext uri="{FF2B5EF4-FFF2-40B4-BE49-F238E27FC236}">
                <a16:creationId xmlns:a16="http://schemas.microsoft.com/office/drawing/2014/main" id="{3EB9E6E8-C380-466F-F118-47662E24DD4E}"/>
              </a:ext>
            </a:extLst>
          </p:cNvPr>
          <p:cNvSpPr/>
          <p:nvPr/>
        </p:nvSpPr>
        <p:spPr>
          <a:xfrm>
            <a:off x="15100448" y="8510932"/>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Arrow: Right 30">
            <a:extLst>
              <a:ext uri="{FF2B5EF4-FFF2-40B4-BE49-F238E27FC236}">
                <a16:creationId xmlns:a16="http://schemas.microsoft.com/office/drawing/2014/main" id="{32515FF8-10D7-FEBD-CFA3-1FD4C5DAC54A}"/>
              </a:ext>
            </a:extLst>
          </p:cNvPr>
          <p:cNvSpPr/>
          <p:nvPr/>
        </p:nvSpPr>
        <p:spPr>
          <a:xfrm>
            <a:off x="15100448" y="4309772"/>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379DAF17-BD1B-9D1C-90DA-A65A902D2AB9}"/>
              </a:ext>
            </a:extLst>
          </p:cNvPr>
          <p:cNvSpPr txBox="1"/>
          <p:nvPr/>
        </p:nvSpPr>
        <p:spPr>
          <a:xfrm>
            <a:off x="243840" y="3027680"/>
            <a:ext cx="9204960" cy="2554545"/>
          </a:xfrm>
          <a:prstGeom prst="rect">
            <a:avLst/>
          </a:prstGeom>
          <a:noFill/>
        </p:spPr>
        <p:txBody>
          <a:bodyPr wrap="square" rtlCol="0">
            <a:spAutoFit/>
          </a:bodyPr>
          <a:lstStyle/>
          <a:p>
            <a:r>
              <a:rPr lang="en-GB" sz="3200" dirty="0"/>
              <a:t>It is a bowline with the free end wrapped around one leg of the loop and tucked back through the knot and the end forms a figure eight. This is a more secure knot than a Bowline when used to secure a flapping tarp.</a:t>
            </a:r>
            <a:endParaRPr lang="en-AU" sz="3200" dirty="0"/>
          </a:p>
        </p:txBody>
      </p:sp>
      <p:sp>
        <p:nvSpPr>
          <p:cNvPr id="19" name="TextBox 18">
            <a:extLst>
              <a:ext uri="{FF2B5EF4-FFF2-40B4-BE49-F238E27FC236}">
                <a16:creationId xmlns:a16="http://schemas.microsoft.com/office/drawing/2014/main" id="{7104666E-F771-F330-2A7B-091FF23A7620}"/>
              </a:ext>
            </a:extLst>
          </p:cNvPr>
          <p:cNvSpPr txBox="1"/>
          <p:nvPr/>
        </p:nvSpPr>
        <p:spPr>
          <a:xfrm>
            <a:off x="243840" y="5999924"/>
            <a:ext cx="9204960" cy="3046988"/>
          </a:xfrm>
          <a:prstGeom prst="rect">
            <a:avLst/>
          </a:prstGeom>
          <a:noFill/>
        </p:spPr>
        <p:txBody>
          <a:bodyPr wrap="square" rtlCol="0">
            <a:spAutoFit/>
          </a:bodyPr>
          <a:lstStyle/>
          <a:p>
            <a:r>
              <a:rPr lang="en-AU" sz="3200" b="1" dirty="0"/>
              <a:t>Benefits and uses</a:t>
            </a:r>
            <a:br>
              <a:rPr lang="en-AU" sz="3200" dirty="0"/>
            </a:br>
            <a:r>
              <a:rPr lang="en-GB" sz="3200" dirty="0"/>
              <a:t>• Easy to untie when wet and frozen and is a strong knot</a:t>
            </a:r>
            <a:br>
              <a:rPr lang="en-GB" sz="3200" dirty="0"/>
            </a:br>
            <a:r>
              <a:rPr lang="en-GB" sz="3200" dirty="0"/>
              <a:t>• Able to tie-in with only one hand</a:t>
            </a:r>
            <a:br>
              <a:rPr lang="en-GB" sz="3200" dirty="0"/>
            </a:br>
            <a:r>
              <a:rPr lang="en-GB" sz="3200" dirty="0"/>
              <a:t>• Preferred method for securing tarps during storm damage operations. </a:t>
            </a:r>
            <a:endParaRPr lang="en-AU" sz="3200" dirty="0"/>
          </a:p>
        </p:txBody>
      </p:sp>
      <p:sp>
        <p:nvSpPr>
          <p:cNvPr id="34" name="TextBox 33">
            <a:extLst>
              <a:ext uri="{FF2B5EF4-FFF2-40B4-BE49-F238E27FC236}">
                <a16:creationId xmlns:a16="http://schemas.microsoft.com/office/drawing/2014/main" id="{81E427AA-864F-1715-7964-7DD88755C414}"/>
              </a:ext>
            </a:extLst>
          </p:cNvPr>
          <p:cNvSpPr txBox="1"/>
          <p:nvPr/>
        </p:nvSpPr>
        <p:spPr>
          <a:xfrm>
            <a:off x="119822" y="9365436"/>
            <a:ext cx="9328977" cy="1077218"/>
          </a:xfrm>
          <a:prstGeom prst="rect">
            <a:avLst/>
          </a:prstGeom>
          <a:noFill/>
        </p:spPr>
        <p:txBody>
          <a:bodyPr wrap="square" rtlCol="0">
            <a:spAutoFit/>
          </a:bodyPr>
          <a:lstStyle/>
          <a:p>
            <a:r>
              <a:rPr lang="en-AU" sz="3200" b="1" dirty="0"/>
              <a:t>Problems</a:t>
            </a:r>
            <a:br>
              <a:rPr lang="en-AU" sz="3200" b="1" dirty="0"/>
            </a:br>
            <a:r>
              <a:rPr lang="en-GB" sz="3200" dirty="0"/>
              <a:t>• Must be tied and dressed correctly or it may fail</a:t>
            </a:r>
            <a:endParaRPr lang="en-AU" sz="3200" dirty="0"/>
          </a:p>
        </p:txBody>
      </p:sp>
    </p:spTree>
    <p:extLst>
      <p:ext uri="{BB962C8B-B14F-4D97-AF65-F5344CB8AC3E}">
        <p14:creationId xmlns:p14="http://schemas.microsoft.com/office/powerpoint/2010/main" val="1254582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TIMBER HITCH</a:t>
            </a:r>
          </a:p>
        </p:txBody>
      </p:sp>
      <p:pic>
        <p:nvPicPr>
          <p:cNvPr id="20" name="Picture 19">
            <a:extLst>
              <a:ext uri="{FF2B5EF4-FFF2-40B4-BE49-F238E27FC236}">
                <a16:creationId xmlns:a16="http://schemas.microsoft.com/office/drawing/2014/main" id="{1DC14160-CB6F-07A3-A00C-5EFBB507AC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360076" y="11247609"/>
            <a:ext cx="4528292" cy="3413270"/>
          </a:xfrm>
          <a:prstGeom prst="rect">
            <a:avLst/>
          </a:prstGeom>
          <a:ln w="76200">
            <a:solidFill>
              <a:srgbClr val="FF9D1A"/>
            </a:solidFill>
          </a:ln>
        </p:spPr>
      </p:pic>
      <p:pic>
        <p:nvPicPr>
          <p:cNvPr id="21" name="Picture 20">
            <a:extLst>
              <a:ext uri="{FF2B5EF4-FFF2-40B4-BE49-F238E27FC236}">
                <a16:creationId xmlns:a16="http://schemas.microsoft.com/office/drawing/2014/main" id="{BDCEDFCE-005C-DEDE-445A-70FF993F01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32276" y="7046449"/>
            <a:ext cx="4528292" cy="3413270"/>
          </a:xfrm>
          <a:prstGeom prst="rect">
            <a:avLst/>
          </a:prstGeom>
          <a:ln w="76200">
            <a:solidFill>
              <a:srgbClr val="FF9D1A"/>
            </a:solidFill>
          </a:ln>
        </p:spPr>
      </p:pic>
      <p:pic>
        <p:nvPicPr>
          <p:cNvPr id="22" name="Picture 21">
            <a:extLst>
              <a:ext uri="{FF2B5EF4-FFF2-40B4-BE49-F238E27FC236}">
                <a16:creationId xmlns:a16="http://schemas.microsoft.com/office/drawing/2014/main" id="{0A87736B-4D53-165F-44BA-F24CD3C71C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60076" y="2845289"/>
            <a:ext cx="4528292" cy="3413270"/>
          </a:xfrm>
          <a:prstGeom prst="rect">
            <a:avLst/>
          </a:prstGeom>
          <a:ln w="76200">
            <a:solidFill>
              <a:srgbClr val="FF9D1A"/>
            </a:solidFill>
          </a:ln>
        </p:spPr>
      </p:pic>
      <p:pic>
        <p:nvPicPr>
          <p:cNvPr id="23" name="Picture 22">
            <a:extLst>
              <a:ext uri="{FF2B5EF4-FFF2-40B4-BE49-F238E27FC236}">
                <a16:creationId xmlns:a16="http://schemas.microsoft.com/office/drawing/2014/main" id="{C7470A42-CC4B-05B7-AEB3-53085E3138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04476" y="11247609"/>
            <a:ext cx="4528292" cy="3413270"/>
          </a:xfrm>
          <a:prstGeom prst="rect">
            <a:avLst/>
          </a:prstGeom>
          <a:ln w="76200">
            <a:solidFill>
              <a:srgbClr val="FF9D1A"/>
            </a:solidFill>
          </a:ln>
        </p:spPr>
      </p:pic>
      <p:pic>
        <p:nvPicPr>
          <p:cNvPr id="25" name="Picture 24">
            <a:extLst>
              <a:ext uri="{FF2B5EF4-FFF2-40B4-BE49-F238E27FC236}">
                <a16:creationId xmlns:a16="http://schemas.microsoft.com/office/drawing/2014/main" id="{9EB182C0-7A83-A5CF-4AA3-CDECFBE71C1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360076" y="7046449"/>
            <a:ext cx="4528292" cy="3413270"/>
          </a:xfrm>
          <a:prstGeom prst="rect">
            <a:avLst/>
          </a:prstGeom>
          <a:ln w="76200">
            <a:solidFill>
              <a:srgbClr val="FF9D1A"/>
            </a:solidFill>
          </a:ln>
        </p:spPr>
      </p:pic>
      <p:pic>
        <p:nvPicPr>
          <p:cNvPr id="26" name="Picture 25">
            <a:extLst>
              <a:ext uri="{FF2B5EF4-FFF2-40B4-BE49-F238E27FC236}">
                <a16:creationId xmlns:a16="http://schemas.microsoft.com/office/drawing/2014/main" id="{B3E66F04-683D-5D06-0798-D180A2E8318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832276" y="2845289"/>
            <a:ext cx="4528292" cy="3413270"/>
          </a:xfrm>
          <a:prstGeom prst="rect">
            <a:avLst/>
          </a:prstGeom>
          <a:ln w="76200">
            <a:solidFill>
              <a:srgbClr val="FF9D1A"/>
            </a:solidFill>
          </a:ln>
        </p:spPr>
      </p:pic>
      <p:pic>
        <p:nvPicPr>
          <p:cNvPr id="27" name="Picture 26">
            <a:extLst>
              <a:ext uri="{FF2B5EF4-FFF2-40B4-BE49-F238E27FC236}">
                <a16:creationId xmlns:a16="http://schemas.microsoft.com/office/drawing/2014/main" id="{50F95AEA-FE03-9AD4-BCAF-34254527516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32276" y="11247609"/>
            <a:ext cx="4528292" cy="3413270"/>
          </a:xfrm>
          <a:prstGeom prst="rect">
            <a:avLst/>
          </a:prstGeom>
          <a:ln w="76200">
            <a:solidFill>
              <a:srgbClr val="FF9D1A"/>
            </a:solidFill>
          </a:ln>
        </p:spPr>
      </p:pic>
      <p:sp>
        <p:nvSpPr>
          <p:cNvPr id="28" name="Arrow: Right 27">
            <a:extLst>
              <a:ext uri="{FF2B5EF4-FFF2-40B4-BE49-F238E27FC236}">
                <a16:creationId xmlns:a16="http://schemas.microsoft.com/office/drawing/2014/main" id="{2D46A230-518C-B746-DA4C-7EFD0C6875E7}"/>
              </a:ext>
            </a:extLst>
          </p:cNvPr>
          <p:cNvSpPr/>
          <p:nvPr/>
        </p:nvSpPr>
        <p:spPr>
          <a:xfrm>
            <a:off x="8572648" y="1271209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Arrow: Right 28">
            <a:extLst>
              <a:ext uri="{FF2B5EF4-FFF2-40B4-BE49-F238E27FC236}">
                <a16:creationId xmlns:a16="http://schemas.microsoft.com/office/drawing/2014/main" id="{EB3956D4-1267-8EBD-5786-62D80657B832}"/>
              </a:ext>
            </a:extLst>
          </p:cNvPr>
          <p:cNvSpPr/>
          <p:nvPr/>
        </p:nvSpPr>
        <p:spPr>
          <a:xfrm>
            <a:off x="15100448" y="1271209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Arrow: Right 29">
            <a:extLst>
              <a:ext uri="{FF2B5EF4-FFF2-40B4-BE49-F238E27FC236}">
                <a16:creationId xmlns:a16="http://schemas.microsoft.com/office/drawing/2014/main" id="{3EB9E6E8-C380-466F-F118-47662E24DD4E}"/>
              </a:ext>
            </a:extLst>
          </p:cNvPr>
          <p:cNvSpPr/>
          <p:nvPr/>
        </p:nvSpPr>
        <p:spPr>
          <a:xfrm>
            <a:off x="15100448" y="851093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Arrow: Right 30">
            <a:extLst>
              <a:ext uri="{FF2B5EF4-FFF2-40B4-BE49-F238E27FC236}">
                <a16:creationId xmlns:a16="http://schemas.microsoft.com/office/drawing/2014/main" id="{32515FF8-10D7-FEBD-CFA3-1FD4C5DAC54A}"/>
              </a:ext>
            </a:extLst>
          </p:cNvPr>
          <p:cNvSpPr/>
          <p:nvPr/>
        </p:nvSpPr>
        <p:spPr>
          <a:xfrm>
            <a:off x="15100448" y="430977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379DAF17-BD1B-9D1C-90DA-A65A902D2AB9}"/>
              </a:ext>
            </a:extLst>
          </p:cNvPr>
          <p:cNvSpPr txBox="1"/>
          <p:nvPr/>
        </p:nvSpPr>
        <p:spPr>
          <a:xfrm>
            <a:off x="243840" y="3027680"/>
            <a:ext cx="9204960" cy="2554545"/>
          </a:xfrm>
          <a:prstGeom prst="rect">
            <a:avLst/>
          </a:prstGeom>
          <a:noFill/>
        </p:spPr>
        <p:txBody>
          <a:bodyPr wrap="square" rtlCol="0">
            <a:spAutoFit/>
          </a:bodyPr>
          <a:lstStyle/>
          <a:p>
            <a:r>
              <a:rPr lang="en-GB" sz="3200" dirty="0"/>
              <a:t>Secures a rope around a pole or other object. Pass the end of the rope around the pole and then around the standing end. Wrap the end around itself three times and tighten the knot so that the three turns are gripped against the pole.</a:t>
            </a:r>
            <a:endParaRPr lang="en-AU" sz="3200" dirty="0"/>
          </a:p>
        </p:txBody>
      </p:sp>
      <p:sp>
        <p:nvSpPr>
          <p:cNvPr id="19" name="TextBox 18">
            <a:extLst>
              <a:ext uri="{FF2B5EF4-FFF2-40B4-BE49-F238E27FC236}">
                <a16:creationId xmlns:a16="http://schemas.microsoft.com/office/drawing/2014/main" id="{7104666E-F771-F330-2A7B-091FF23A7620}"/>
              </a:ext>
            </a:extLst>
          </p:cNvPr>
          <p:cNvSpPr txBox="1"/>
          <p:nvPr/>
        </p:nvSpPr>
        <p:spPr>
          <a:xfrm>
            <a:off x="243840" y="5999924"/>
            <a:ext cx="9204960" cy="1569660"/>
          </a:xfrm>
          <a:prstGeom prst="rect">
            <a:avLst/>
          </a:prstGeom>
          <a:noFill/>
        </p:spPr>
        <p:txBody>
          <a:bodyPr wrap="square" rtlCol="0">
            <a:spAutoFit/>
          </a:bodyPr>
          <a:lstStyle/>
          <a:p>
            <a:r>
              <a:rPr lang="en-AU" sz="3200" b="1" dirty="0"/>
              <a:t>Benefits and uses</a:t>
            </a:r>
            <a:br>
              <a:rPr lang="en-AU" sz="3200" dirty="0"/>
            </a:br>
            <a:r>
              <a:rPr lang="en-GB" sz="3200" dirty="0"/>
              <a:t>• It does not jam or slip and is easy to tie and untie</a:t>
            </a:r>
            <a:br>
              <a:rPr lang="en-GB" sz="3200" dirty="0"/>
            </a:br>
            <a:r>
              <a:rPr lang="en-GB" sz="3200" dirty="0"/>
              <a:t>• Most often used to haul tarps onto a roof </a:t>
            </a:r>
            <a:endParaRPr lang="en-AU" sz="3200" dirty="0"/>
          </a:p>
        </p:txBody>
      </p:sp>
      <p:sp>
        <p:nvSpPr>
          <p:cNvPr id="34" name="TextBox 33">
            <a:extLst>
              <a:ext uri="{FF2B5EF4-FFF2-40B4-BE49-F238E27FC236}">
                <a16:creationId xmlns:a16="http://schemas.microsoft.com/office/drawing/2014/main" id="{81E427AA-864F-1715-7964-7DD88755C414}"/>
              </a:ext>
            </a:extLst>
          </p:cNvPr>
          <p:cNvSpPr txBox="1"/>
          <p:nvPr/>
        </p:nvSpPr>
        <p:spPr>
          <a:xfrm>
            <a:off x="119823" y="8156232"/>
            <a:ext cx="9511857" cy="2062103"/>
          </a:xfrm>
          <a:prstGeom prst="rect">
            <a:avLst/>
          </a:prstGeom>
          <a:noFill/>
        </p:spPr>
        <p:txBody>
          <a:bodyPr wrap="square" rtlCol="0">
            <a:spAutoFit/>
          </a:bodyPr>
          <a:lstStyle/>
          <a:p>
            <a:r>
              <a:rPr lang="en-AU" sz="3200" b="1" dirty="0"/>
              <a:t>Problems</a:t>
            </a:r>
            <a:br>
              <a:rPr lang="en-AU" sz="3200" b="1" dirty="0"/>
            </a:br>
            <a:r>
              <a:rPr lang="en-GB" sz="3200" dirty="0"/>
              <a:t>• Falls apart almost instantly when the tension released</a:t>
            </a:r>
            <a:br>
              <a:rPr lang="en-GB" sz="3200" dirty="0"/>
            </a:br>
            <a:r>
              <a:rPr lang="en-GB" sz="3200" dirty="0"/>
              <a:t>• Not recommended for square edged poles</a:t>
            </a:r>
            <a:br>
              <a:rPr lang="en-GB" sz="3200" dirty="0"/>
            </a:br>
            <a:r>
              <a:rPr lang="en-GB" sz="3200" dirty="0"/>
              <a:t>• Add one or two half hitches if hoisting. </a:t>
            </a:r>
            <a:endParaRPr lang="en-AU" sz="3200" dirty="0"/>
          </a:p>
        </p:txBody>
      </p:sp>
    </p:spTree>
    <p:extLst>
      <p:ext uri="{BB962C8B-B14F-4D97-AF65-F5344CB8AC3E}">
        <p14:creationId xmlns:p14="http://schemas.microsoft.com/office/powerpoint/2010/main" val="1302735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FISHERMAN’S BEND</a:t>
            </a:r>
          </a:p>
        </p:txBody>
      </p:sp>
      <p:pic>
        <p:nvPicPr>
          <p:cNvPr id="20" name="Picture 19">
            <a:extLst>
              <a:ext uri="{FF2B5EF4-FFF2-40B4-BE49-F238E27FC236}">
                <a16:creationId xmlns:a16="http://schemas.microsoft.com/office/drawing/2014/main" id="{1DC14160-CB6F-07A3-A00C-5EFBB507AC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360076" y="11247609"/>
            <a:ext cx="4528292" cy="3413271"/>
          </a:xfrm>
          <a:prstGeom prst="rect">
            <a:avLst/>
          </a:prstGeom>
          <a:ln w="76200">
            <a:solidFill>
              <a:srgbClr val="0078B0"/>
            </a:solidFill>
          </a:ln>
        </p:spPr>
      </p:pic>
      <p:pic>
        <p:nvPicPr>
          <p:cNvPr id="21" name="Picture 20">
            <a:extLst>
              <a:ext uri="{FF2B5EF4-FFF2-40B4-BE49-F238E27FC236}">
                <a16:creationId xmlns:a16="http://schemas.microsoft.com/office/drawing/2014/main" id="{BDCEDFCE-005C-DEDE-445A-70FF993F01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13076" y="7046449"/>
            <a:ext cx="4528292" cy="3413271"/>
          </a:xfrm>
          <a:prstGeom prst="rect">
            <a:avLst/>
          </a:prstGeom>
          <a:ln w="76200">
            <a:solidFill>
              <a:srgbClr val="0078B0"/>
            </a:solidFill>
          </a:ln>
        </p:spPr>
      </p:pic>
      <p:pic>
        <p:nvPicPr>
          <p:cNvPr id="23" name="Picture 22">
            <a:extLst>
              <a:ext uri="{FF2B5EF4-FFF2-40B4-BE49-F238E27FC236}">
                <a16:creationId xmlns:a16="http://schemas.microsoft.com/office/drawing/2014/main" id="{C7470A42-CC4B-05B7-AEB3-53085E3138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6076" y="11247609"/>
            <a:ext cx="4528292" cy="3413271"/>
          </a:xfrm>
          <a:prstGeom prst="rect">
            <a:avLst/>
          </a:prstGeom>
          <a:ln w="76200">
            <a:solidFill>
              <a:srgbClr val="0078B0"/>
            </a:solidFill>
          </a:ln>
        </p:spPr>
      </p:pic>
      <p:pic>
        <p:nvPicPr>
          <p:cNvPr id="24" name="Picture 23">
            <a:extLst>
              <a:ext uri="{FF2B5EF4-FFF2-40B4-BE49-F238E27FC236}">
                <a16:creationId xmlns:a16="http://schemas.microsoft.com/office/drawing/2014/main" id="{55A6552A-AA64-2A99-81A8-EA63117AF6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6076" y="7046449"/>
            <a:ext cx="4528292" cy="3413271"/>
          </a:xfrm>
          <a:prstGeom prst="rect">
            <a:avLst/>
          </a:prstGeom>
          <a:ln w="76200">
            <a:solidFill>
              <a:srgbClr val="0078B0"/>
            </a:solidFill>
          </a:ln>
        </p:spPr>
      </p:pic>
      <p:pic>
        <p:nvPicPr>
          <p:cNvPr id="25" name="Picture 24">
            <a:extLst>
              <a:ext uri="{FF2B5EF4-FFF2-40B4-BE49-F238E27FC236}">
                <a16:creationId xmlns:a16="http://schemas.microsoft.com/office/drawing/2014/main" id="{9EB182C0-7A83-A5CF-4AA3-CDECFBE71C1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360076" y="7046449"/>
            <a:ext cx="4528292" cy="3413271"/>
          </a:xfrm>
          <a:prstGeom prst="rect">
            <a:avLst/>
          </a:prstGeom>
          <a:ln w="76200">
            <a:solidFill>
              <a:srgbClr val="0078B0"/>
            </a:solidFill>
          </a:ln>
        </p:spPr>
      </p:pic>
      <p:pic>
        <p:nvPicPr>
          <p:cNvPr id="27" name="Picture 26">
            <a:extLst>
              <a:ext uri="{FF2B5EF4-FFF2-40B4-BE49-F238E27FC236}">
                <a16:creationId xmlns:a16="http://schemas.microsoft.com/office/drawing/2014/main" id="{50F95AEA-FE03-9AD4-BCAF-34254527516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13076" y="11247609"/>
            <a:ext cx="4528292" cy="3413271"/>
          </a:xfrm>
          <a:prstGeom prst="rect">
            <a:avLst/>
          </a:prstGeom>
          <a:ln w="76200">
            <a:solidFill>
              <a:srgbClr val="0078B0"/>
            </a:solidFill>
          </a:ln>
        </p:spPr>
      </p:pic>
      <p:sp>
        <p:nvSpPr>
          <p:cNvPr id="28" name="Arrow: Right 27">
            <a:extLst>
              <a:ext uri="{FF2B5EF4-FFF2-40B4-BE49-F238E27FC236}">
                <a16:creationId xmlns:a16="http://schemas.microsoft.com/office/drawing/2014/main" id="{2D46A230-518C-B746-DA4C-7EFD0C6875E7}"/>
              </a:ext>
            </a:extLst>
          </p:cNvPr>
          <p:cNvSpPr/>
          <p:nvPr/>
        </p:nvSpPr>
        <p:spPr>
          <a:xfrm>
            <a:off x="6743848" y="12712092"/>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Arrow: Right 28">
            <a:extLst>
              <a:ext uri="{FF2B5EF4-FFF2-40B4-BE49-F238E27FC236}">
                <a16:creationId xmlns:a16="http://schemas.microsoft.com/office/drawing/2014/main" id="{EB3956D4-1267-8EBD-5786-62D80657B832}"/>
              </a:ext>
            </a:extLst>
          </p:cNvPr>
          <p:cNvSpPr/>
          <p:nvPr/>
        </p:nvSpPr>
        <p:spPr>
          <a:xfrm>
            <a:off x="14490849" y="12712092"/>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Arrow: Right 29">
            <a:extLst>
              <a:ext uri="{FF2B5EF4-FFF2-40B4-BE49-F238E27FC236}">
                <a16:creationId xmlns:a16="http://schemas.microsoft.com/office/drawing/2014/main" id="{3EB9E6E8-C380-466F-F118-47662E24DD4E}"/>
              </a:ext>
            </a:extLst>
          </p:cNvPr>
          <p:cNvSpPr/>
          <p:nvPr/>
        </p:nvSpPr>
        <p:spPr>
          <a:xfrm>
            <a:off x="14490848" y="8510932"/>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Arrow: Right 32">
            <a:extLst>
              <a:ext uri="{FF2B5EF4-FFF2-40B4-BE49-F238E27FC236}">
                <a16:creationId xmlns:a16="http://schemas.microsoft.com/office/drawing/2014/main" id="{63A3C0C1-AE4C-74F0-4C06-B36851791EB2}"/>
              </a:ext>
            </a:extLst>
          </p:cNvPr>
          <p:cNvSpPr/>
          <p:nvPr/>
        </p:nvSpPr>
        <p:spPr>
          <a:xfrm>
            <a:off x="6743849" y="8510932"/>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0823F077-0E27-5760-DCE1-321C73D893AE}"/>
              </a:ext>
            </a:extLst>
          </p:cNvPr>
          <p:cNvSpPr txBox="1"/>
          <p:nvPr/>
        </p:nvSpPr>
        <p:spPr>
          <a:xfrm>
            <a:off x="243841" y="2215991"/>
            <a:ext cx="9204960" cy="2554545"/>
          </a:xfrm>
          <a:prstGeom prst="rect">
            <a:avLst/>
          </a:prstGeom>
          <a:noFill/>
        </p:spPr>
        <p:txBody>
          <a:bodyPr wrap="square" rtlCol="0">
            <a:spAutoFit/>
          </a:bodyPr>
          <a:lstStyle/>
          <a:p>
            <a:r>
              <a:rPr lang="en-GB" sz="3200" dirty="0"/>
              <a:t>Fisherman’s bend: (is a hitch). This is sometimes called the anchor hitch or anchor bend in some industries. This bend can be used when anchoring lines. Suitable if there is a slackening and tightening motion in the rope.</a:t>
            </a:r>
            <a:endParaRPr lang="en-AU" sz="3200" dirty="0"/>
          </a:p>
        </p:txBody>
      </p:sp>
      <p:sp>
        <p:nvSpPr>
          <p:cNvPr id="19" name="TextBox 18">
            <a:extLst>
              <a:ext uri="{FF2B5EF4-FFF2-40B4-BE49-F238E27FC236}">
                <a16:creationId xmlns:a16="http://schemas.microsoft.com/office/drawing/2014/main" id="{DA622FAD-94A5-7A57-D730-011B135EFDCE}"/>
              </a:ext>
            </a:extLst>
          </p:cNvPr>
          <p:cNvSpPr txBox="1"/>
          <p:nvPr/>
        </p:nvSpPr>
        <p:spPr>
          <a:xfrm>
            <a:off x="11934824" y="2215991"/>
            <a:ext cx="9204960" cy="1569660"/>
          </a:xfrm>
          <a:prstGeom prst="rect">
            <a:avLst/>
          </a:prstGeom>
          <a:noFill/>
        </p:spPr>
        <p:txBody>
          <a:bodyPr wrap="square" rtlCol="0">
            <a:spAutoFit/>
          </a:bodyPr>
          <a:lstStyle/>
          <a:p>
            <a:r>
              <a:rPr lang="en-AU" sz="3200" b="1" dirty="0"/>
              <a:t>Benefits and uses</a:t>
            </a:r>
            <a:br>
              <a:rPr lang="en-AU" sz="3200" dirty="0"/>
            </a:br>
            <a:r>
              <a:rPr lang="en-GB" sz="3200" dirty="0"/>
              <a:t>• Easy to tie</a:t>
            </a:r>
            <a:br>
              <a:rPr lang="en-GB" sz="3200" dirty="0"/>
            </a:br>
            <a:r>
              <a:rPr lang="en-GB" sz="3200" dirty="0"/>
              <a:t>• Very secure</a:t>
            </a:r>
            <a:endParaRPr lang="en-AU" sz="3200" dirty="0"/>
          </a:p>
        </p:txBody>
      </p:sp>
      <p:sp>
        <p:nvSpPr>
          <p:cNvPr id="34" name="TextBox 33">
            <a:extLst>
              <a:ext uri="{FF2B5EF4-FFF2-40B4-BE49-F238E27FC236}">
                <a16:creationId xmlns:a16="http://schemas.microsoft.com/office/drawing/2014/main" id="{51A529A3-6642-3D3E-276C-CEFCC6E88F17}"/>
              </a:ext>
            </a:extLst>
          </p:cNvPr>
          <p:cNvSpPr txBox="1"/>
          <p:nvPr/>
        </p:nvSpPr>
        <p:spPr>
          <a:xfrm>
            <a:off x="11934824" y="4389776"/>
            <a:ext cx="9328977" cy="1569660"/>
          </a:xfrm>
          <a:prstGeom prst="rect">
            <a:avLst/>
          </a:prstGeom>
          <a:noFill/>
        </p:spPr>
        <p:txBody>
          <a:bodyPr wrap="square" rtlCol="0">
            <a:spAutoFit/>
          </a:bodyPr>
          <a:lstStyle/>
          <a:p>
            <a:r>
              <a:rPr lang="en-AU" sz="3200" b="1" dirty="0"/>
              <a:t>Problems</a:t>
            </a:r>
            <a:br>
              <a:rPr lang="en-AU" sz="3200" b="1" dirty="0"/>
            </a:br>
            <a:r>
              <a:rPr lang="en-GB" sz="3200" dirty="0"/>
              <a:t>• Ensure standing end is straight out from the side of the item so load is transferred to anchor not to knot. </a:t>
            </a:r>
            <a:endParaRPr lang="en-AU" sz="3200" dirty="0"/>
          </a:p>
        </p:txBody>
      </p:sp>
    </p:spTree>
    <p:extLst>
      <p:ext uri="{BB962C8B-B14F-4D97-AF65-F5344CB8AC3E}">
        <p14:creationId xmlns:p14="http://schemas.microsoft.com/office/powerpoint/2010/main" val="3304430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FIGURE OF EIGHT</a:t>
            </a:r>
          </a:p>
        </p:txBody>
      </p:sp>
      <p:pic>
        <p:nvPicPr>
          <p:cNvPr id="14" name="Picture 13">
            <a:extLst>
              <a:ext uri="{FF2B5EF4-FFF2-40B4-BE49-F238E27FC236}">
                <a16:creationId xmlns:a16="http://schemas.microsoft.com/office/drawing/2014/main" id="{2BEEEEC8-0BB2-CF42-45B6-2D789FC830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12926" y="4194224"/>
            <a:ext cx="5357769" cy="4038502"/>
          </a:xfrm>
          <a:prstGeom prst="rect">
            <a:avLst/>
          </a:prstGeom>
          <a:ln w="76200">
            <a:solidFill>
              <a:srgbClr val="FF9D1A"/>
            </a:solidFill>
          </a:ln>
        </p:spPr>
      </p:pic>
      <p:pic>
        <p:nvPicPr>
          <p:cNvPr id="15" name="Picture 14">
            <a:extLst>
              <a:ext uri="{FF2B5EF4-FFF2-40B4-BE49-F238E27FC236}">
                <a16:creationId xmlns:a16="http://schemas.microsoft.com/office/drawing/2014/main" id="{58604F6A-2AFD-8192-DF41-D5A3F41AFB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59779" y="4194224"/>
            <a:ext cx="5357769" cy="4038502"/>
          </a:xfrm>
          <a:prstGeom prst="rect">
            <a:avLst/>
          </a:prstGeom>
          <a:ln w="76200">
            <a:solidFill>
              <a:srgbClr val="FF9D1A"/>
            </a:solidFill>
          </a:ln>
        </p:spPr>
      </p:pic>
      <p:pic>
        <p:nvPicPr>
          <p:cNvPr id="16" name="Picture 15">
            <a:extLst>
              <a:ext uri="{FF2B5EF4-FFF2-40B4-BE49-F238E27FC236}">
                <a16:creationId xmlns:a16="http://schemas.microsoft.com/office/drawing/2014/main" id="{FBC4E7F8-9B83-A15F-7BE4-C4507F26CD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6076" y="10422304"/>
            <a:ext cx="5357769" cy="4038502"/>
          </a:xfrm>
          <a:prstGeom prst="rect">
            <a:avLst/>
          </a:prstGeom>
          <a:ln w="76200">
            <a:solidFill>
              <a:srgbClr val="FF9D1A"/>
            </a:solidFill>
          </a:ln>
        </p:spPr>
      </p:pic>
      <p:pic>
        <p:nvPicPr>
          <p:cNvPr id="17" name="Picture 16">
            <a:extLst>
              <a:ext uri="{FF2B5EF4-FFF2-40B4-BE49-F238E27FC236}">
                <a16:creationId xmlns:a16="http://schemas.microsoft.com/office/drawing/2014/main" id="{48E0A831-35CE-FF87-E10C-6170D72A02F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62847" y="10422304"/>
            <a:ext cx="5357769" cy="4038502"/>
          </a:xfrm>
          <a:prstGeom prst="rect">
            <a:avLst/>
          </a:prstGeom>
          <a:ln w="76200">
            <a:solidFill>
              <a:srgbClr val="FF9D1A"/>
            </a:solidFill>
          </a:ln>
        </p:spPr>
      </p:pic>
      <p:pic>
        <p:nvPicPr>
          <p:cNvPr id="18" name="Picture 17">
            <a:extLst>
              <a:ext uri="{FF2B5EF4-FFF2-40B4-BE49-F238E27FC236}">
                <a16:creationId xmlns:a16="http://schemas.microsoft.com/office/drawing/2014/main" id="{83638697-2C2C-41AF-23A9-66A648CB22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159779" y="10422304"/>
            <a:ext cx="5357769" cy="4038502"/>
          </a:xfrm>
          <a:prstGeom prst="rect">
            <a:avLst/>
          </a:prstGeom>
          <a:ln w="76200">
            <a:solidFill>
              <a:srgbClr val="FF9D1A"/>
            </a:solidFill>
          </a:ln>
        </p:spPr>
      </p:pic>
      <p:sp>
        <p:nvSpPr>
          <p:cNvPr id="19" name="Arrow: Right 18">
            <a:extLst>
              <a:ext uri="{FF2B5EF4-FFF2-40B4-BE49-F238E27FC236}">
                <a16:creationId xmlns:a16="http://schemas.microsoft.com/office/drawing/2014/main" id="{375A1EFA-F1E4-C0BA-2E8A-16EBF76DD696}"/>
              </a:ext>
            </a:extLst>
          </p:cNvPr>
          <p:cNvSpPr/>
          <p:nvPr/>
        </p:nvSpPr>
        <p:spPr>
          <a:xfrm>
            <a:off x="14005363" y="5971323"/>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Right 20">
            <a:extLst>
              <a:ext uri="{FF2B5EF4-FFF2-40B4-BE49-F238E27FC236}">
                <a16:creationId xmlns:a16="http://schemas.microsoft.com/office/drawing/2014/main" id="{14C6C54B-B8B2-FD34-B025-926CDEAFBD57}"/>
              </a:ext>
            </a:extLst>
          </p:cNvPr>
          <p:cNvSpPr/>
          <p:nvPr/>
        </p:nvSpPr>
        <p:spPr>
          <a:xfrm>
            <a:off x="6883472" y="12199403"/>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rrow: Right 22">
            <a:extLst>
              <a:ext uri="{FF2B5EF4-FFF2-40B4-BE49-F238E27FC236}">
                <a16:creationId xmlns:a16="http://schemas.microsoft.com/office/drawing/2014/main" id="{42FF2D3E-5E62-6E6D-96A3-F1ADB1110AF8}"/>
              </a:ext>
            </a:extLst>
          </p:cNvPr>
          <p:cNvSpPr/>
          <p:nvPr/>
        </p:nvSpPr>
        <p:spPr>
          <a:xfrm>
            <a:off x="14030324" y="12199403"/>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90B748A2-C837-BBCB-783C-33AAB95CB2B1}"/>
              </a:ext>
            </a:extLst>
          </p:cNvPr>
          <p:cNvSpPr txBox="1"/>
          <p:nvPr/>
        </p:nvSpPr>
        <p:spPr>
          <a:xfrm>
            <a:off x="866076" y="2766048"/>
            <a:ext cx="6916484" cy="3539430"/>
          </a:xfrm>
          <a:prstGeom prst="rect">
            <a:avLst/>
          </a:prstGeom>
          <a:noFill/>
        </p:spPr>
        <p:txBody>
          <a:bodyPr wrap="square" rtlCol="0">
            <a:spAutoFit/>
          </a:bodyPr>
          <a:lstStyle/>
          <a:p>
            <a:r>
              <a:rPr lang="en-GB" sz="3200" dirty="0"/>
              <a:t>The strongest knot for a stopper knot. From the standing end form a loop then pass the running end under and around the standing end. Complete the knot by passing it down through the loop. This knot is a stopper knot to prevent a rope pulling through a smaller hole or pulley.</a:t>
            </a:r>
            <a:endParaRPr lang="en-AU" sz="3200" dirty="0"/>
          </a:p>
        </p:txBody>
      </p:sp>
      <p:sp>
        <p:nvSpPr>
          <p:cNvPr id="3" name="TextBox 2">
            <a:extLst>
              <a:ext uri="{FF2B5EF4-FFF2-40B4-BE49-F238E27FC236}">
                <a16:creationId xmlns:a16="http://schemas.microsoft.com/office/drawing/2014/main" id="{4C31BD5C-880F-A55E-6EF8-B1A6F5DF6215}"/>
              </a:ext>
            </a:extLst>
          </p:cNvPr>
          <p:cNvSpPr txBox="1"/>
          <p:nvPr/>
        </p:nvSpPr>
        <p:spPr>
          <a:xfrm>
            <a:off x="1042704" y="6623856"/>
            <a:ext cx="6739856" cy="1569660"/>
          </a:xfrm>
          <a:prstGeom prst="rect">
            <a:avLst/>
          </a:prstGeom>
          <a:noFill/>
        </p:spPr>
        <p:txBody>
          <a:bodyPr wrap="square" rtlCol="0">
            <a:spAutoFit/>
          </a:bodyPr>
          <a:lstStyle/>
          <a:p>
            <a:r>
              <a:rPr lang="en-AU" sz="3200" b="1" dirty="0"/>
              <a:t>Benefits and uses</a:t>
            </a:r>
            <a:br>
              <a:rPr lang="en-AU" sz="3200" dirty="0"/>
            </a:br>
            <a:r>
              <a:rPr lang="en-GB" sz="3200" dirty="0"/>
              <a:t>• Used at the end of the rope and easy to tie.</a:t>
            </a:r>
            <a:endParaRPr lang="en-AU" sz="3200" dirty="0"/>
          </a:p>
        </p:txBody>
      </p:sp>
      <p:sp>
        <p:nvSpPr>
          <p:cNvPr id="20" name="TextBox 19">
            <a:extLst>
              <a:ext uri="{FF2B5EF4-FFF2-40B4-BE49-F238E27FC236}">
                <a16:creationId xmlns:a16="http://schemas.microsoft.com/office/drawing/2014/main" id="{3CC7A450-4B4E-0A48-754A-818B311205FA}"/>
              </a:ext>
            </a:extLst>
          </p:cNvPr>
          <p:cNvSpPr txBox="1"/>
          <p:nvPr/>
        </p:nvSpPr>
        <p:spPr>
          <a:xfrm>
            <a:off x="954390" y="8334596"/>
            <a:ext cx="6739856" cy="1077218"/>
          </a:xfrm>
          <a:prstGeom prst="rect">
            <a:avLst/>
          </a:prstGeom>
          <a:noFill/>
        </p:spPr>
        <p:txBody>
          <a:bodyPr wrap="square" rtlCol="0">
            <a:spAutoFit/>
          </a:bodyPr>
          <a:lstStyle/>
          <a:p>
            <a:r>
              <a:rPr lang="en-AU" sz="3200" b="1" dirty="0"/>
              <a:t>Problem</a:t>
            </a:r>
            <a:br>
              <a:rPr lang="en-AU" sz="3200" dirty="0"/>
            </a:br>
            <a:r>
              <a:rPr lang="en-GB" sz="3200" dirty="0"/>
              <a:t>• Dress correctly or the knot can slip.</a:t>
            </a:r>
            <a:endParaRPr lang="en-AU" sz="3200" dirty="0"/>
          </a:p>
        </p:txBody>
      </p:sp>
    </p:spTree>
    <p:extLst>
      <p:ext uri="{BB962C8B-B14F-4D97-AF65-F5344CB8AC3E}">
        <p14:creationId xmlns:p14="http://schemas.microsoft.com/office/powerpoint/2010/main" val="2006557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1862048"/>
          </a:xfrm>
          <a:prstGeom prst="rect">
            <a:avLst/>
          </a:prstGeom>
          <a:noFill/>
        </p:spPr>
        <p:txBody>
          <a:bodyPr wrap="square" rtlCol="0">
            <a:spAutoFit/>
          </a:bodyPr>
          <a:lstStyle/>
          <a:p>
            <a:pPr algn="ctr"/>
            <a:r>
              <a:rPr lang="en-AU" sz="11500" b="1" dirty="0">
                <a:latin typeface="Amasis MT Pro Black" panose="02040A04050005020304" pitchFamily="18" charset="0"/>
              </a:rPr>
              <a:t>FIGURE OF EIGHT LOOP</a:t>
            </a:r>
          </a:p>
        </p:txBody>
      </p:sp>
      <p:pic>
        <p:nvPicPr>
          <p:cNvPr id="14" name="Picture 13">
            <a:extLst>
              <a:ext uri="{FF2B5EF4-FFF2-40B4-BE49-F238E27FC236}">
                <a16:creationId xmlns:a16="http://schemas.microsoft.com/office/drawing/2014/main" id="{2BEEEEC8-0BB2-CF42-45B6-2D789FC830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12926" y="2934384"/>
            <a:ext cx="5357769" cy="4038502"/>
          </a:xfrm>
          <a:prstGeom prst="rect">
            <a:avLst/>
          </a:prstGeom>
          <a:ln w="76200">
            <a:solidFill>
              <a:srgbClr val="0078B0"/>
            </a:solidFill>
          </a:ln>
        </p:spPr>
      </p:pic>
      <p:pic>
        <p:nvPicPr>
          <p:cNvPr id="15" name="Picture 14">
            <a:extLst>
              <a:ext uri="{FF2B5EF4-FFF2-40B4-BE49-F238E27FC236}">
                <a16:creationId xmlns:a16="http://schemas.microsoft.com/office/drawing/2014/main" id="{58604F6A-2AFD-8192-DF41-D5A3F41AFB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59779" y="2934384"/>
            <a:ext cx="5357769" cy="4038502"/>
          </a:xfrm>
          <a:prstGeom prst="rect">
            <a:avLst/>
          </a:prstGeom>
          <a:ln w="76200">
            <a:solidFill>
              <a:srgbClr val="0078B0"/>
            </a:solidFill>
          </a:ln>
        </p:spPr>
      </p:pic>
      <p:pic>
        <p:nvPicPr>
          <p:cNvPr id="16" name="Picture 15">
            <a:extLst>
              <a:ext uri="{FF2B5EF4-FFF2-40B4-BE49-F238E27FC236}">
                <a16:creationId xmlns:a16="http://schemas.microsoft.com/office/drawing/2014/main" id="{FBC4E7F8-9B83-A15F-7BE4-C4507F26CD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6076" y="10706784"/>
            <a:ext cx="5357769" cy="4038502"/>
          </a:xfrm>
          <a:prstGeom prst="rect">
            <a:avLst/>
          </a:prstGeom>
          <a:ln w="76200">
            <a:solidFill>
              <a:srgbClr val="0078B0"/>
            </a:solidFill>
          </a:ln>
        </p:spPr>
      </p:pic>
      <p:pic>
        <p:nvPicPr>
          <p:cNvPr id="17" name="Picture 16">
            <a:extLst>
              <a:ext uri="{FF2B5EF4-FFF2-40B4-BE49-F238E27FC236}">
                <a16:creationId xmlns:a16="http://schemas.microsoft.com/office/drawing/2014/main" id="{48E0A831-35CE-FF87-E10C-6170D72A02F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62847" y="10706784"/>
            <a:ext cx="5357769" cy="4038502"/>
          </a:xfrm>
          <a:prstGeom prst="rect">
            <a:avLst/>
          </a:prstGeom>
          <a:ln w="76200">
            <a:solidFill>
              <a:srgbClr val="0078B0"/>
            </a:solidFill>
          </a:ln>
        </p:spPr>
      </p:pic>
      <p:pic>
        <p:nvPicPr>
          <p:cNvPr id="18" name="Picture 17">
            <a:extLst>
              <a:ext uri="{FF2B5EF4-FFF2-40B4-BE49-F238E27FC236}">
                <a16:creationId xmlns:a16="http://schemas.microsoft.com/office/drawing/2014/main" id="{83638697-2C2C-41AF-23A9-66A648CB22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159779" y="10706784"/>
            <a:ext cx="5357769" cy="4038502"/>
          </a:xfrm>
          <a:prstGeom prst="rect">
            <a:avLst/>
          </a:prstGeom>
          <a:ln w="76200">
            <a:solidFill>
              <a:srgbClr val="0078B0"/>
            </a:solidFill>
          </a:ln>
        </p:spPr>
      </p:pic>
      <p:sp>
        <p:nvSpPr>
          <p:cNvPr id="19" name="Arrow: Right 18">
            <a:extLst>
              <a:ext uri="{FF2B5EF4-FFF2-40B4-BE49-F238E27FC236}">
                <a16:creationId xmlns:a16="http://schemas.microsoft.com/office/drawing/2014/main" id="{375A1EFA-F1E4-C0BA-2E8A-16EBF76DD696}"/>
              </a:ext>
            </a:extLst>
          </p:cNvPr>
          <p:cNvSpPr/>
          <p:nvPr/>
        </p:nvSpPr>
        <p:spPr>
          <a:xfrm>
            <a:off x="14005363" y="471148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Right 20">
            <a:extLst>
              <a:ext uri="{FF2B5EF4-FFF2-40B4-BE49-F238E27FC236}">
                <a16:creationId xmlns:a16="http://schemas.microsoft.com/office/drawing/2014/main" id="{14C6C54B-B8B2-FD34-B025-926CDEAFBD57}"/>
              </a:ext>
            </a:extLst>
          </p:cNvPr>
          <p:cNvSpPr/>
          <p:nvPr/>
        </p:nvSpPr>
        <p:spPr>
          <a:xfrm>
            <a:off x="6883472" y="1248388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rrow: Right 22">
            <a:extLst>
              <a:ext uri="{FF2B5EF4-FFF2-40B4-BE49-F238E27FC236}">
                <a16:creationId xmlns:a16="http://schemas.microsoft.com/office/drawing/2014/main" id="{42FF2D3E-5E62-6E6D-96A3-F1ADB1110AF8}"/>
              </a:ext>
            </a:extLst>
          </p:cNvPr>
          <p:cNvSpPr/>
          <p:nvPr/>
        </p:nvSpPr>
        <p:spPr>
          <a:xfrm>
            <a:off x="14030324" y="1248388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2EF16E3E-9611-3637-CB7F-2C783AE73048}"/>
              </a:ext>
            </a:extLst>
          </p:cNvPr>
          <p:cNvSpPr txBox="1"/>
          <p:nvPr/>
        </p:nvSpPr>
        <p:spPr>
          <a:xfrm>
            <a:off x="203200" y="2213550"/>
            <a:ext cx="7518400" cy="1077218"/>
          </a:xfrm>
          <a:prstGeom prst="rect">
            <a:avLst/>
          </a:prstGeom>
          <a:noFill/>
        </p:spPr>
        <p:txBody>
          <a:bodyPr wrap="square">
            <a:spAutoFit/>
          </a:bodyPr>
          <a:lstStyle/>
          <a:p>
            <a:r>
              <a:rPr lang="en-AU" sz="3200" dirty="0"/>
              <a:t>This knot forms a non-slip loop that is easy to undo.</a:t>
            </a:r>
          </a:p>
        </p:txBody>
      </p:sp>
      <p:sp>
        <p:nvSpPr>
          <p:cNvPr id="24" name="TextBox 23">
            <a:extLst>
              <a:ext uri="{FF2B5EF4-FFF2-40B4-BE49-F238E27FC236}">
                <a16:creationId xmlns:a16="http://schemas.microsoft.com/office/drawing/2014/main" id="{7EAE7099-DE80-21E3-321A-9FA00337857C}"/>
              </a:ext>
            </a:extLst>
          </p:cNvPr>
          <p:cNvSpPr txBox="1"/>
          <p:nvPr/>
        </p:nvSpPr>
        <p:spPr>
          <a:xfrm>
            <a:off x="36447" y="3880048"/>
            <a:ext cx="7685153" cy="3046988"/>
          </a:xfrm>
          <a:prstGeom prst="rect">
            <a:avLst/>
          </a:prstGeom>
          <a:noFill/>
        </p:spPr>
        <p:txBody>
          <a:bodyPr wrap="square" rtlCol="0">
            <a:spAutoFit/>
          </a:bodyPr>
          <a:lstStyle/>
          <a:p>
            <a:r>
              <a:rPr lang="en-AU" sz="3200" b="1" dirty="0"/>
              <a:t>Benefits and uses</a:t>
            </a:r>
            <a:br>
              <a:rPr lang="en-AU" sz="3200" dirty="0"/>
            </a:br>
            <a:r>
              <a:rPr lang="en-GB" sz="3200" dirty="0"/>
              <a:t>• Used to make a single loop in the end of a rope</a:t>
            </a:r>
            <a:br>
              <a:rPr lang="en-GB" sz="3200" dirty="0"/>
            </a:br>
            <a:r>
              <a:rPr lang="en-GB" sz="3200" dirty="0"/>
              <a:t>• Good for synthetic fibre rope; strong and easy to untie, even when wet and tight</a:t>
            </a:r>
            <a:br>
              <a:rPr lang="en-GB" sz="3200" dirty="0"/>
            </a:br>
            <a:r>
              <a:rPr lang="en-GB" sz="3200" dirty="0"/>
              <a:t>• Knot performs best under continuous load. </a:t>
            </a:r>
            <a:endParaRPr lang="en-AU" sz="3200" dirty="0"/>
          </a:p>
        </p:txBody>
      </p:sp>
      <p:sp>
        <p:nvSpPr>
          <p:cNvPr id="25" name="TextBox 24">
            <a:extLst>
              <a:ext uri="{FF2B5EF4-FFF2-40B4-BE49-F238E27FC236}">
                <a16:creationId xmlns:a16="http://schemas.microsoft.com/office/drawing/2014/main" id="{52218B95-7611-EADB-DE88-5F6985873503}"/>
              </a:ext>
            </a:extLst>
          </p:cNvPr>
          <p:cNvSpPr txBox="1"/>
          <p:nvPr/>
        </p:nvSpPr>
        <p:spPr>
          <a:xfrm>
            <a:off x="119823" y="6927036"/>
            <a:ext cx="7518400" cy="3539430"/>
          </a:xfrm>
          <a:prstGeom prst="rect">
            <a:avLst/>
          </a:prstGeom>
          <a:noFill/>
        </p:spPr>
        <p:txBody>
          <a:bodyPr wrap="square" rtlCol="0">
            <a:spAutoFit/>
          </a:bodyPr>
          <a:lstStyle/>
          <a:p>
            <a:r>
              <a:rPr lang="en-AU" sz="3200" b="1" dirty="0"/>
              <a:t>Problems</a:t>
            </a:r>
            <a:br>
              <a:rPr lang="en-AU" sz="3200" b="1" dirty="0"/>
            </a:br>
            <a:r>
              <a:rPr lang="en-GB" sz="3200" dirty="0"/>
              <a:t>• The Double Figure Eight can loosen and spill if the rope is slack. • Not appropriate for situations where a 3- way pull is possible. (The Alpine Butterfly Knot is best for this) • Can be hard to untie when an excessive load is applied.</a:t>
            </a:r>
            <a:endParaRPr lang="en-AU" sz="3200" dirty="0"/>
          </a:p>
        </p:txBody>
      </p:sp>
    </p:spTree>
    <p:extLst>
      <p:ext uri="{BB962C8B-B14F-4D97-AF65-F5344CB8AC3E}">
        <p14:creationId xmlns:p14="http://schemas.microsoft.com/office/powerpoint/2010/main" val="763889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1631216"/>
          </a:xfrm>
          <a:prstGeom prst="rect">
            <a:avLst/>
          </a:prstGeom>
          <a:noFill/>
        </p:spPr>
        <p:txBody>
          <a:bodyPr wrap="square" rtlCol="0">
            <a:spAutoFit/>
          </a:bodyPr>
          <a:lstStyle/>
          <a:p>
            <a:pPr algn="ctr"/>
            <a:r>
              <a:rPr lang="en-AU" sz="10000" b="1" dirty="0">
                <a:latin typeface="Amasis MT Pro Black" panose="02040A04050005020304" pitchFamily="18" charset="0"/>
              </a:rPr>
              <a:t>FIGURE OF EIGHT </a:t>
            </a:r>
            <a:r>
              <a:rPr lang="en-AU" sz="8000" b="1" dirty="0">
                <a:latin typeface="Amasis MT Pro Black" panose="02040A04050005020304" pitchFamily="18" charset="0"/>
              </a:rPr>
              <a:t>ON THE</a:t>
            </a:r>
            <a:r>
              <a:rPr lang="en-AU" sz="10000" b="1" dirty="0">
                <a:latin typeface="Amasis MT Pro Black" panose="02040A04050005020304" pitchFamily="18" charset="0"/>
              </a:rPr>
              <a:t> BIGHT</a:t>
            </a:r>
          </a:p>
        </p:txBody>
      </p:sp>
      <p:pic>
        <p:nvPicPr>
          <p:cNvPr id="20" name="Picture 19">
            <a:extLst>
              <a:ext uri="{FF2B5EF4-FFF2-40B4-BE49-F238E27FC236}">
                <a16:creationId xmlns:a16="http://schemas.microsoft.com/office/drawing/2014/main" id="{1DC14160-CB6F-07A3-A00C-5EFBB507AC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360076" y="11247609"/>
            <a:ext cx="4528292" cy="3413270"/>
          </a:xfrm>
          <a:prstGeom prst="rect">
            <a:avLst/>
          </a:prstGeom>
          <a:ln w="76200">
            <a:solidFill>
              <a:srgbClr val="FF9D1A"/>
            </a:solidFill>
          </a:ln>
        </p:spPr>
      </p:pic>
      <p:pic>
        <p:nvPicPr>
          <p:cNvPr id="21" name="Picture 20">
            <a:extLst>
              <a:ext uri="{FF2B5EF4-FFF2-40B4-BE49-F238E27FC236}">
                <a16:creationId xmlns:a16="http://schemas.microsoft.com/office/drawing/2014/main" id="{BDCEDFCE-005C-DEDE-445A-70FF993F01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13076" y="7046449"/>
            <a:ext cx="4528292" cy="3413270"/>
          </a:xfrm>
          <a:prstGeom prst="rect">
            <a:avLst/>
          </a:prstGeom>
          <a:ln w="76200">
            <a:solidFill>
              <a:srgbClr val="FF9D1A"/>
            </a:solidFill>
          </a:ln>
        </p:spPr>
      </p:pic>
      <p:pic>
        <p:nvPicPr>
          <p:cNvPr id="22" name="Picture 21">
            <a:extLst>
              <a:ext uri="{FF2B5EF4-FFF2-40B4-BE49-F238E27FC236}">
                <a16:creationId xmlns:a16="http://schemas.microsoft.com/office/drawing/2014/main" id="{0A87736B-4D53-165F-44BA-F24CD3C71C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60076" y="2845289"/>
            <a:ext cx="4528292" cy="3413270"/>
          </a:xfrm>
          <a:prstGeom prst="rect">
            <a:avLst/>
          </a:prstGeom>
          <a:ln w="76200">
            <a:solidFill>
              <a:srgbClr val="FF9D1A"/>
            </a:solidFill>
          </a:ln>
        </p:spPr>
      </p:pic>
      <p:pic>
        <p:nvPicPr>
          <p:cNvPr id="25" name="Picture 24">
            <a:extLst>
              <a:ext uri="{FF2B5EF4-FFF2-40B4-BE49-F238E27FC236}">
                <a16:creationId xmlns:a16="http://schemas.microsoft.com/office/drawing/2014/main" id="{9EB182C0-7A83-A5CF-4AA3-CDECFBE71C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360076" y="7046449"/>
            <a:ext cx="4528292" cy="3413270"/>
          </a:xfrm>
          <a:prstGeom prst="rect">
            <a:avLst/>
          </a:prstGeom>
          <a:ln w="76200">
            <a:solidFill>
              <a:srgbClr val="FF9D1A"/>
            </a:solidFill>
          </a:ln>
        </p:spPr>
      </p:pic>
      <p:pic>
        <p:nvPicPr>
          <p:cNvPr id="26" name="Picture 25">
            <a:extLst>
              <a:ext uri="{FF2B5EF4-FFF2-40B4-BE49-F238E27FC236}">
                <a16:creationId xmlns:a16="http://schemas.microsoft.com/office/drawing/2014/main" id="{B3E66F04-683D-5D06-0798-D180A2E831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13076" y="2845289"/>
            <a:ext cx="4528292" cy="3413270"/>
          </a:xfrm>
          <a:prstGeom prst="rect">
            <a:avLst/>
          </a:prstGeom>
          <a:ln w="76200">
            <a:solidFill>
              <a:srgbClr val="FF9D1A"/>
            </a:solidFill>
          </a:ln>
        </p:spPr>
      </p:pic>
      <p:pic>
        <p:nvPicPr>
          <p:cNvPr id="27" name="Picture 26">
            <a:extLst>
              <a:ext uri="{FF2B5EF4-FFF2-40B4-BE49-F238E27FC236}">
                <a16:creationId xmlns:a16="http://schemas.microsoft.com/office/drawing/2014/main" id="{50F95AEA-FE03-9AD4-BCAF-34254527516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13076" y="11247609"/>
            <a:ext cx="4528292" cy="3413270"/>
          </a:xfrm>
          <a:prstGeom prst="rect">
            <a:avLst/>
          </a:prstGeom>
          <a:ln w="76200">
            <a:solidFill>
              <a:srgbClr val="FF9D1A"/>
            </a:solidFill>
          </a:ln>
        </p:spPr>
      </p:pic>
      <p:sp>
        <p:nvSpPr>
          <p:cNvPr id="29" name="Arrow: Right 28">
            <a:extLst>
              <a:ext uri="{FF2B5EF4-FFF2-40B4-BE49-F238E27FC236}">
                <a16:creationId xmlns:a16="http://schemas.microsoft.com/office/drawing/2014/main" id="{EB3956D4-1267-8EBD-5786-62D80657B832}"/>
              </a:ext>
            </a:extLst>
          </p:cNvPr>
          <p:cNvSpPr/>
          <p:nvPr/>
        </p:nvSpPr>
        <p:spPr>
          <a:xfrm>
            <a:off x="14490849" y="1271209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Arrow: Right 29">
            <a:extLst>
              <a:ext uri="{FF2B5EF4-FFF2-40B4-BE49-F238E27FC236}">
                <a16:creationId xmlns:a16="http://schemas.microsoft.com/office/drawing/2014/main" id="{3EB9E6E8-C380-466F-F118-47662E24DD4E}"/>
              </a:ext>
            </a:extLst>
          </p:cNvPr>
          <p:cNvSpPr/>
          <p:nvPr/>
        </p:nvSpPr>
        <p:spPr>
          <a:xfrm>
            <a:off x="14490848" y="851093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Arrow: Right 30">
            <a:extLst>
              <a:ext uri="{FF2B5EF4-FFF2-40B4-BE49-F238E27FC236}">
                <a16:creationId xmlns:a16="http://schemas.microsoft.com/office/drawing/2014/main" id="{32515FF8-10D7-FEBD-CFA3-1FD4C5DAC54A}"/>
              </a:ext>
            </a:extLst>
          </p:cNvPr>
          <p:cNvSpPr/>
          <p:nvPr/>
        </p:nvSpPr>
        <p:spPr>
          <a:xfrm>
            <a:off x="14490848" y="430977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31F2600-7BE6-2B69-89AB-D2765E8DD41B}"/>
              </a:ext>
            </a:extLst>
          </p:cNvPr>
          <p:cNvSpPr txBox="1"/>
          <p:nvPr/>
        </p:nvSpPr>
        <p:spPr>
          <a:xfrm>
            <a:off x="243840" y="3027680"/>
            <a:ext cx="8026400" cy="2554545"/>
          </a:xfrm>
          <a:prstGeom prst="rect">
            <a:avLst/>
          </a:prstGeom>
          <a:noFill/>
        </p:spPr>
        <p:txBody>
          <a:bodyPr wrap="square" rtlCol="0">
            <a:spAutoFit/>
          </a:bodyPr>
          <a:lstStyle/>
          <a:p>
            <a:r>
              <a:rPr lang="en-GB" sz="3200" dirty="0"/>
              <a:t>An alternative method where a free loop is required at the end of the rope is to take a bight of the rope about 500 mm. Tie off this bight of rope in the same manner as the figure of eight knot to form a locked bight.</a:t>
            </a:r>
            <a:endParaRPr lang="en-AU" sz="3200" dirty="0"/>
          </a:p>
        </p:txBody>
      </p:sp>
      <p:sp>
        <p:nvSpPr>
          <p:cNvPr id="19" name="TextBox 18">
            <a:extLst>
              <a:ext uri="{FF2B5EF4-FFF2-40B4-BE49-F238E27FC236}">
                <a16:creationId xmlns:a16="http://schemas.microsoft.com/office/drawing/2014/main" id="{FE403FEB-3087-9265-E659-CB199ED77524}"/>
              </a:ext>
            </a:extLst>
          </p:cNvPr>
          <p:cNvSpPr txBox="1"/>
          <p:nvPr/>
        </p:nvSpPr>
        <p:spPr>
          <a:xfrm>
            <a:off x="243840" y="5999924"/>
            <a:ext cx="8026400" cy="1569660"/>
          </a:xfrm>
          <a:prstGeom prst="rect">
            <a:avLst/>
          </a:prstGeom>
          <a:noFill/>
        </p:spPr>
        <p:txBody>
          <a:bodyPr wrap="square" rtlCol="0">
            <a:spAutoFit/>
          </a:bodyPr>
          <a:lstStyle/>
          <a:p>
            <a:r>
              <a:rPr lang="en-AU" sz="3200" b="1" dirty="0"/>
              <a:t>Benefits and uses</a:t>
            </a:r>
            <a:br>
              <a:rPr lang="en-AU" sz="3200" dirty="0"/>
            </a:br>
            <a:r>
              <a:rPr lang="en-GB" sz="3200" dirty="0"/>
              <a:t>• Relatively easy to tie, secure and is used on the safety line in height safety. </a:t>
            </a:r>
            <a:endParaRPr lang="en-AU" sz="3200" dirty="0"/>
          </a:p>
        </p:txBody>
      </p:sp>
      <p:sp>
        <p:nvSpPr>
          <p:cNvPr id="34" name="TextBox 33">
            <a:extLst>
              <a:ext uri="{FF2B5EF4-FFF2-40B4-BE49-F238E27FC236}">
                <a16:creationId xmlns:a16="http://schemas.microsoft.com/office/drawing/2014/main" id="{52FB99C9-7A46-1D86-45FB-30224D892827}"/>
              </a:ext>
            </a:extLst>
          </p:cNvPr>
          <p:cNvSpPr txBox="1"/>
          <p:nvPr/>
        </p:nvSpPr>
        <p:spPr>
          <a:xfrm>
            <a:off x="243840" y="7900989"/>
            <a:ext cx="8026400" cy="1569660"/>
          </a:xfrm>
          <a:prstGeom prst="rect">
            <a:avLst/>
          </a:prstGeom>
          <a:noFill/>
        </p:spPr>
        <p:txBody>
          <a:bodyPr wrap="square" rtlCol="0">
            <a:spAutoFit/>
          </a:bodyPr>
          <a:lstStyle/>
          <a:p>
            <a:r>
              <a:rPr lang="en-AU" sz="3200" b="1" dirty="0"/>
              <a:t>Problems</a:t>
            </a:r>
            <a:br>
              <a:rPr lang="en-AU" sz="3200" b="1" dirty="0"/>
            </a:br>
            <a:r>
              <a:rPr lang="en-GB" sz="3200" dirty="0"/>
              <a:t>• Dress the knot correctly and hard to untie when excessively loaded.</a:t>
            </a:r>
            <a:endParaRPr lang="en-AU" sz="3200" dirty="0"/>
          </a:p>
        </p:txBody>
      </p:sp>
    </p:spTree>
    <p:extLst>
      <p:ext uri="{BB962C8B-B14F-4D97-AF65-F5344CB8AC3E}">
        <p14:creationId xmlns:p14="http://schemas.microsoft.com/office/powerpoint/2010/main" val="873454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ALPINE BUTTERFLY</a:t>
            </a:r>
          </a:p>
        </p:txBody>
      </p:sp>
      <p:sp>
        <p:nvSpPr>
          <p:cNvPr id="13" name="TextBox 12">
            <a:extLst>
              <a:ext uri="{FF2B5EF4-FFF2-40B4-BE49-F238E27FC236}">
                <a16:creationId xmlns:a16="http://schemas.microsoft.com/office/drawing/2014/main" id="{16BF9F24-4547-8A1F-9F6D-2BA20772EE3F}"/>
              </a:ext>
            </a:extLst>
          </p:cNvPr>
          <p:cNvSpPr txBox="1"/>
          <p:nvPr/>
        </p:nvSpPr>
        <p:spPr>
          <a:xfrm>
            <a:off x="243840" y="3035360"/>
            <a:ext cx="9204960" cy="4524315"/>
          </a:xfrm>
          <a:prstGeom prst="rect">
            <a:avLst/>
          </a:prstGeom>
          <a:noFill/>
        </p:spPr>
        <p:txBody>
          <a:bodyPr wrap="square" rtlCol="0">
            <a:spAutoFit/>
          </a:bodyPr>
          <a:lstStyle/>
          <a:p>
            <a:r>
              <a:rPr lang="en-GB" sz="3200" dirty="0"/>
              <a:t>Fixed loop in the middle of the rope that handles multi direction loads, while the rope is under tension throughout its length. Wrap the rope around your hand twice. At the end of turn one, position the rope close to your fingertips. Continue around and complete turn two back near your thumb. Pick up the turn near your fingertips. Wrap it over and around the other two turns. Slide the knot off your hand and tighten by pulling on the loop and the ends.</a:t>
            </a:r>
            <a:endParaRPr lang="en-AU" sz="3200" dirty="0"/>
          </a:p>
        </p:txBody>
      </p:sp>
      <p:sp>
        <p:nvSpPr>
          <p:cNvPr id="20" name="TextBox 19">
            <a:extLst>
              <a:ext uri="{FF2B5EF4-FFF2-40B4-BE49-F238E27FC236}">
                <a16:creationId xmlns:a16="http://schemas.microsoft.com/office/drawing/2014/main" id="{0C9B776E-DA3E-6226-AE7D-E8AD2BC139F3}"/>
              </a:ext>
            </a:extLst>
          </p:cNvPr>
          <p:cNvSpPr txBox="1"/>
          <p:nvPr/>
        </p:nvSpPr>
        <p:spPr>
          <a:xfrm>
            <a:off x="11934825" y="2696208"/>
            <a:ext cx="9204960" cy="3046988"/>
          </a:xfrm>
          <a:prstGeom prst="rect">
            <a:avLst/>
          </a:prstGeom>
          <a:noFill/>
        </p:spPr>
        <p:txBody>
          <a:bodyPr wrap="square" rtlCol="0">
            <a:spAutoFit/>
          </a:bodyPr>
          <a:lstStyle/>
          <a:p>
            <a:r>
              <a:rPr lang="en-AU" sz="3200" b="1" dirty="0"/>
              <a:t>Benefits and uses</a:t>
            </a:r>
            <a:br>
              <a:rPr lang="en-AU" sz="3200" dirty="0"/>
            </a:br>
            <a:r>
              <a:rPr lang="en-GB" sz="3200" dirty="0"/>
              <a:t>• Used to make a single loop along a rope, particularly when the loop and the ends could each be pulled in different directions.</a:t>
            </a:r>
            <a:br>
              <a:rPr lang="en-GB" sz="3200" dirty="0"/>
            </a:br>
            <a:r>
              <a:rPr lang="en-GB" sz="3200" dirty="0"/>
              <a:t>• Good for climbing with kernmantle rope; strong and easy to untie, even when wet and tight. </a:t>
            </a:r>
            <a:endParaRPr lang="en-AU" sz="3200" dirty="0"/>
          </a:p>
        </p:txBody>
      </p:sp>
      <p:sp>
        <p:nvSpPr>
          <p:cNvPr id="24" name="TextBox 23">
            <a:extLst>
              <a:ext uri="{FF2B5EF4-FFF2-40B4-BE49-F238E27FC236}">
                <a16:creationId xmlns:a16="http://schemas.microsoft.com/office/drawing/2014/main" id="{1C4D8127-51C6-E4CE-06A6-6FBABB3164EB}"/>
              </a:ext>
            </a:extLst>
          </p:cNvPr>
          <p:cNvSpPr txBox="1"/>
          <p:nvPr/>
        </p:nvSpPr>
        <p:spPr>
          <a:xfrm>
            <a:off x="11810807" y="6061720"/>
            <a:ext cx="9328977" cy="1077218"/>
          </a:xfrm>
          <a:prstGeom prst="rect">
            <a:avLst/>
          </a:prstGeom>
          <a:noFill/>
        </p:spPr>
        <p:txBody>
          <a:bodyPr wrap="square" rtlCol="0">
            <a:spAutoFit/>
          </a:bodyPr>
          <a:lstStyle/>
          <a:p>
            <a:r>
              <a:rPr lang="en-AU" sz="3200" b="1" dirty="0"/>
              <a:t>Problems</a:t>
            </a:r>
            <a:br>
              <a:rPr lang="en-AU" sz="3200" b="1" dirty="0"/>
            </a:br>
            <a:r>
              <a:rPr lang="en-GB" sz="3200" dirty="0"/>
              <a:t>• Can be hard to untie in natural-fibre rope.</a:t>
            </a:r>
            <a:endParaRPr lang="en-AU" sz="3200" dirty="0"/>
          </a:p>
        </p:txBody>
      </p:sp>
      <p:pic>
        <p:nvPicPr>
          <p:cNvPr id="25" name="Picture 24">
            <a:extLst>
              <a:ext uri="{FF2B5EF4-FFF2-40B4-BE49-F238E27FC236}">
                <a16:creationId xmlns:a16="http://schemas.microsoft.com/office/drawing/2014/main" id="{164B9AFD-FB4D-987F-3B80-9758C9F6B5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6076" y="9365664"/>
            <a:ext cx="5357769" cy="4038502"/>
          </a:xfrm>
          <a:prstGeom prst="rect">
            <a:avLst/>
          </a:prstGeom>
          <a:ln w="76200">
            <a:solidFill>
              <a:srgbClr val="0078B0"/>
            </a:solidFill>
          </a:ln>
        </p:spPr>
      </p:pic>
      <p:pic>
        <p:nvPicPr>
          <p:cNvPr id="26" name="Picture 25">
            <a:extLst>
              <a:ext uri="{FF2B5EF4-FFF2-40B4-BE49-F238E27FC236}">
                <a16:creationId xmlns:a16="http://schemas.microsoft.com/office/drawing/2014/main" id="{723FF706-1299-588E-BA64-01C8D0D7D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62847" y="9365664"/>
            <a:ext cx="5357769" cy="4038502"/>
          </a:xfrm>
          <a:prstGeom prst="rect">
            <a:avLst/>
          </a:prstGeom>
          <a:ln w="76200">
            <a:solidFill>
              <a:srgbClr val="0078B0"/>
            </a:solidFill>
          </a:ln>
        </p:spPr>
      </p:pic>
      <p:pic>
        <p:nvPicPr>
          <p:cNvPr id="27" name="Picture 26">
            <a:extLst>
              <a:ext uri="{FF2B5EF4-FFF2-40B4-BE49-F238E27FC236}">
                <a16:creationId xmlns:a16="http://schemas.microsoft.com/office/drawing/2014/main" id="{59D5C09E-B7C8-FA78-4E0B-DFB2BFFDA0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59779" y="9365664"/>
            <a:ext cx="5357769" cy="4038502"/>
          </a:xfrm>
          <a:prstGeom prst="rect">
            <a:avLst/>
          </a:prstGeom>
          <a:ln w="76200">
            <a:solidFill>
              <a:srgbClr val="0078B0"/>
            </a:solidFill>
          </a:ln>
        </p:spPr>
      </p:pic>
      <p:sp>
        <p:nvSpPr>
          <p:cNvPr id="28" name="Arrow: Right 27">
            <a:extLst>
              <a:ext uri="{FF2B5EF4-FFF2-40B4-BE49-F238E27FC236}">
                <a16:creationId xmlns:a16="http://schemas.microsoft.com/office/drawing/2014/main" id="{9A710B92-BE9F-E808-1ABD-27B3ED8848F1}"/>
              </a:ext>
            </a:extLst>
          </p:cNvPr>
          <p:cNvSpPr/>
          <p:nvPr/>
        </p:nvSpPr>
        <p:spPr>
          <a:xfrm>
            <a:off x="6883472" y="1114276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Arrow: Right 28">
            <a:extLst>
              <a:ext uri="{FF2B5EF4-FFF2-40B4-BE49-F238E27FC236}">
                <a16:creationId xmlns:a16="http://schemas.microsoft.com/office/drawing/2014/main" id="{0A22C631-31FB-C0D1-6E4C-EC2C594312EF}"/>
              </a:ext>
            </a:extLst>
          </p:cNvPr>
          <p:cNvSpPr/>
          <p:nvPr/>
        </p:nvSpPr>
        <p:spPr>
          <a:xfrm>
            <a:off x="14030324" y="1114276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28955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1AD041-31E7-953A-04DB-444505437B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6076" y="2934384"/>
            <a:ext cx="5357769" cy="4038502"/>
          </a:xfrm>
          <a:prstGeom prst="rect">
            <a:avLst/>
          </a:prstGeom>
          <a:ln w="76200">
            <a:solidFill>
              <a:srgbClr val="0078B0"/>
            </a:solidFill>
          </a:ln>
        </p:spPr>
      </p:pic>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ALPINE BUTTERFLY</a:t>
            </a:r>
          </a:p>
        </p:txBody>
      </p:sp>
      <p:pic>
        <p:nvPicPr>
          <p:cNvPr id="14" name="Picture 13">
            <a:extLst>
              <a:ext uri="{FF2B5EF4-FFF2-40B4-BE49-F238E27FC236}">
                <a16:creationId xmlns:a16="http://schemas.microsoft.com/office/drawing/2014/main" id="{2BEEEEC8-0BB2-CF42-45B6-2D789FC830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12926" y="2934384"/>
            <a:ext cx="5357769" cy="4038502"/>
          </a:xfrm>
          <a:prstGeom prst="rect">
            <a:avLst/>
          </a:prstGeom>
          <a:ln w="76200">
            <a:solidFill>
              <a:srgbClr val="0078B0"/>
            </a:solidFill>
          </a:ln>
        </p:spPr>
      </p:pic>
      <p:pic>
        <p:nvPicPr>
          <p:cNvPr id="15" name="Picture 14">
            <a:extLst>
              <a:ext uri="{FF2B5EF4-FFF2-40B4-BE49-F238E27FC236}">
                <a16:creationId xmlns:a16="http://schemas.microsoft.com/office/drawing/2014/main" id="{58604F6A-2AFD-8192-DF41-D5A3F41AFB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59779" y="2934384"/>
            <a:ext cx="5357769" cy="4038502"/>
          </a:xfrm>
          <a:prstGeom prst="rect">
            <a:avLst/>
          </a:prstGeom>
          <a:ln w="76200">
            <a:solidFill>
              <a:srgbClr val="0078B0"/>
            </a:solidFill>
          </a:ln>
        </p:spPr>
      </p:pic>
      <p:pic>
        <p:nvPicPr>
          <p:cNvPr id="16" name="Picture 15">
            <a:extLst>
              <a:ext uri="{FF2B5EF4-FFF2-40B4-BE49-F238E27FC236}">
                <a16:creationId xmlns:a16="http://schemas.microsoft.com/office/drawing/2014/main" id="{FBC4E7F8-9B83-A15F-7BE4-C4507F26CD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6076" y="9365664"/>
            <a:ext cx="5357769" cy="4038502"/>
          </a:xfrm>
          <a:prstGeom prst="rect">
            <a:avLst/>
          </a:prstGeom>
          <a:ln w="76200">
            <a:solidFill>
              <a:srgbClr val="0078B0"/>
            </a:solidFill>
          </a:ln>
        </p:spPr>
      </p:pic>
      <p:pic>
        <p:nvPicPr>
          <p:cNvPr id="17" name="Picture 16">
            <a:extLst>
              <a:ext uri="{FF2B5EF4-FFF2-40B4-BE49-F238E27FC236}">
                <a16:creationId xmlns:a16="http://schemas.microsoft.com/office/drawing/2014/main" id="{48E0A831-35CE-FF87-E10C-6170D72A02F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62847" y="9365664"/>
            <a:ext cx="5357769" cy="4038502"/>
          </a:xfrm>
          <a:prstGeom prst="rect">
            <a:avLst/>
          </a:prstGeom>
          <a:ln w="76200">
            <a:solidFill>
              <a:srgbClr val="0078B0"/>
            </a:solidFill>
          </a:ln>
        </p:spPr>
      </p:pic>
      <p:pic>
        <p:nvPicPr>
          <p:cNvPr id="18" name="Picture 17">
            <a:extLst>
              <a:ext uri="{FF2B5EF4-FFF2-40B4-BE49-F238E27FC236}">
                <a16:creationId xmlns:a16="http://schemas.microsoft.com/office/drawing/2014/main" id="{83638697-2C2C-41AF-23A9-66A648CB222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159779" y="9365664"/>
            <a:ext cx="5357769" cy="4038502"/>
          </a:xfrm>
          <a:prstGeom prst="rect">
            <a:avLst/>
          </a:prstGeom>
          <a:ln w="76200">
            <a:solidFill>
              <a:srgbClr val="0078B0"/>
            </a:solidFill>
          </a:ln>
        </p:spPr>
      </p:pic>
      <p:sp>
        <p:nvSpPr>
          <p:cNvPr id="19" name="Arrow: Right 18">
            <a:extLst>
              <a:ext uri="{FF2B5EF4-FFF2-40B4-BE49-F238E27FC236}">
                <a16:creationId xmlns:a16="http://schemas.microsoft.com/office/drawing/2014/main" id="{375A1EFA-F1E4-C0BA-2E8A-16EBF76DD696}"/>
              </a:ext>
            </a:extLst>
          </p:cNvPr>
          <p:cNvSpPr/>
          <p:nvPr/>
        </p:nvSpPr>
        <p:spPr>
          <a:xfrm>
            <a:off x="14005363" y="471148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Right 20">
            <a:extLst>
              <a:ext uri="{FF2B5EF4-FFF2-40B4-BE49-F238E27FC236}">
                <a16:creationId xmlns:a16="http://schemas.microsoft.com/office/drawing/2014/main" id="{14C6C54B-B8B2-FD34-B025-926CDEAFBD57}"/>
              </a:ext>
            </a:extLst>
          </p:cNvPr>
          <p:cNvSpPr/>
          <p:nvPr/>
        </p:nvSpPr>
        <p:spPr>
          <a:xfrm>
            <a:off x="6883472" y="1114276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Right 21">
            <a:extLst>
              <a:ext uri="{FF2B5EF4-FFF2-40B4-BE49-F238E27FC236}">
                <a16:creationId xmlns:a16="http://schemas.microsoft.com/office/drawing/2014/main" id="{B0649C86-3993-28C0-33F5-AA380910C3D7}"/>
              </a:ext>
            </a:extLst>
          </p:cNvPr>
          <p:cNvSpPr/>
          <p:nvPr/>
        </p:nvSpPr>
        <p:spPr>
          <a:xfrm>
            <a:off x="7010912" y="486388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rrow: Right 22">
            <a:extLst>
              <a:ext uri="{FF2B5EF4-FFF2-40B4-BE49-F238E27FC236}">
                <a16:creationId xmlns:a16="http://schemas.microsoft.com/office/drawing/2014/main" id="{42FF2D3E-5E62-6E6D-96A3-F1ADB1110AF8}"/>
              </a:ext>
            </a:extLst>
          </p:cNvPr>
          <p:cNvSpPr/>
          <p:nvPr/>
        </p:nvSpPr>
        <p:spPr>
          <a:xfrm>
            <a:off x="14030324" y="1114276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41382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1569660"/>
          </a:xfrm>
          <a:prstGeom prst="rect">
            <a:avLst/>
          </a:prstGeom>
          <a:noFill/>
        </p:spPr>
        <p:txBody>
          <a:bodyPr wrap="square" rtlCol="0">
            <a:spAutoFit/>
          </a:bodyPr>
          <a:lstStyle/>
          <a:p>
            <a:pPr algn="ctr"/>
            <a:r>
              <a:rPr lang="en-AU" sz="9600" b="1" dirty="0">
                <a:latin typeface="Amasis MT Pro Black" panose="02040A04050005020304" pitchFamily="18" charset="0"/>
              </a:rPr>
              <a:t>DOUBLE FISHERMAN’S KNOT</a:t>
            </a:r>
          </a:p>
        </p:txBody>
      </p:sp>
      <p:pic>
        <p:nvPicPr>
          <p:cNvPr id="20" name="Picture 19">
            <a:extLst>
              <a:ext uri="{FF2B5EF4-FFF2-40B4-BE49-F238E27FC236}">
                <a16:creationId xmlns:a16="http://schemas.microsoft.com/office/drawing/2014/main" id="{1DC14160-CB6F-07A3-A00C-5EFBB507AC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360076" y="11247609"/>
            <a:ext cx="4528292" cy="3413270"/>
          </a:xfrm>
          <a:prstGeom prst="rect">
            <a:avLst/>
          </a:prstGeom>
          <a:ln w="76200">
            <a:solidFill>
              <a:srgbClr val="FF9D1A"/>
            </a:solidFill>
          </a:ln>
        </p:spPr>
      </p:pic>
      <p:pic>
        <p:nvPicPr>
          <p:cNvPr id="21" name="Picture 20">
            <a:extLst>
              <a:ext uri="{FF2B5EF4-FFF2-40B4-BE49-F238E27FC236}">
                <a16:creationId xmlns:a16="http://schemas.microsoft.com/office/drawing/2014/main" id="{BDCEDFCE-005C-DEDE-445A-70FF993F01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13076" y="7046449"/>
            <a:ext cx="4528292" cy="3413270"/>
          </a:xfrm>
          <a:prstGeom prst="rect">
            <a:avLst/>
          </a:prstGeom>
          <a:ln w="76200">
            <a:solidFill>
              <a:srgbClr val="FF9D1A"/>
            </a:solidFill>
          </a:ln>
        </p:spPr>
      </p:pic>
      <p:pic>
        <p:nvPicPr>
          <p:cNvPr id="22" name="Picture 21">
            <a:extLst>
              <a:ext uri="{FF2B5EF4-FFF2-40B4-BE49-F238E27FC236}">
                <a16:creationId xmlns:a16="http://schemas.microsoft.com/office/drawing/2014/main" id="{0A87736B-4D53-165F-44BA-F24CD3C71C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60076" y="2845289"/>
            <a:ext cx="4528292" cy="3413270"/>
          </a:xfrm>
          <a:prstGeom prst="rect">
            <a:avLst/>
          </a:prstGeom>
          <a:ln w="76200">
            <a:solidFill>
              <a:srgbClr val="FF9D1A"/>
            </a:solidFill>
          </a:ln>
        </p:spPr>
      </p:pic>
      <p:pic>
        <p:nvPicPr>
          <p:cNvPr id="25" name="Picture 24">
            <a:extLst>
              <a:ext uri="{FF2B5EF4-FFF2-40B4-BE49-F238E27FC236}">
                <a16:creationId xmlns:a16="http://schemas.microsoft.com/office/drawing/2014/main" id="{9EB182C0-7A83-A5CF-4AA3-CDECFBE71C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60076" y="7046449"/>
            <a:ext cx="4528292" cy="3413270"/>
          </a:xfrm>
          <a:prstGeom prst="rect">
            <a:avLst/>
          </a:prstGeom>
          <a:ln w="76200">
            <a:solidFill>
              <a:srgbClr val="FF9D1A"/>
            </a:solidFill>
          </a:ln>
        </p:spPr>
      </p:pic>
      <p:pic>
        <p:nvPicPr>
          <p:cNvPr id="26" name="Picture 25">
            <a:extLst>
              <a:ext uri="{FF2B5EF4-FFF2-40B4-BE49-F238E27FC236}">
                <a16:creationId xmlns:a16="http://schemas.microsoft.com/office/drawing/2014/main" id="{B3E66F04-683D-5D06-0798-D180A2E8318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13076" y="2845289"/>
            <a:ext cx="4528292" cy="3413270"/>
          </a:xfrm>
          <a:prstGeom prst="rect">
            <a:avLst/>
          </a:prstGeom>
          <a:ln w="76200">
            <a:solidFill>
              <a:srgbClr val="FF9D1A"/>
            </a:solidFill>
          </a:ln>
        </p:spPr>
      </p:pic>
      <p:pic>
        <p:nvPicPr>
          <p:cNvPr id="27" name="Picture 26">
            <a:extLst>
              <a:ext uri="{FF2B5EF4-FFF2-40B4-BE49-F238E27FC236}">
                <a16:creationId xmlns:a16="http://schemas.microsoft.com/office/drawing/2014/main" id="{50F95AEA-FE03-9AD4-BCAF-3425452751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13076" y="11247609"/>
            <a:ext cx="4528292" cy="3413270"/>
          </a:xfrm>
          <a:prstGeom prst="rect">
            <a:avLst/>
          </a:prstGeom>
          <a:ln w="76200">
            <a:solidFill>
              <a:srgbClr val="FF9D1A"/>
            </a:solidFill>
          </a:ln>
        </p:spPr>
      </p:pic>
      <p:sp>
        <p:nvSpPr>
          <p:cNvPr id="29" name="Arrow: Right 28">
            <a:extLst>
              <a:ext uri="{FF2B5EF4-FFF2-40B4-BE49-F238E27FC236}">
                <a16:creationId xmlns:a16="http://schemas.microsoft.com/office/drawing/2014/main" id="{EB3956D4-1267-8EBD-5786-62D80657B832}"/>
              </a:ext>
            </a:extLst>
          </p:cNvPr>
          <p:cNvSpPr/>
          <p:nvPr/>
        </p:nvSpPr>
        <p:spPr>
          <a:xfrm>
            <a:off x="14490849" y="1271209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Arrow: Right 29">
            <a:extLst>
              <a:ext uri="{FF2B5EF4-FFF2-40B4-BE49-F238E27FC236}">
                <a16:creationId xmlns:a16="http://schemas.microsoft.com/office/drawing/2014/main" id="{3EB9E6E8-C380-466F-F118-47662E24DD4E}"/>
              </a:ext>
            </a:extLst>
          </p:cNvPr>
          <p:cNvSpPr/>
          <p:nvPr/>
        </p:nvSpPr>
        <p:spPr>
          <a:xfrm>
            <a:off x="14490848" y="851093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Arrow: Right 30">
            <a:extLst>
              <a:ext uri="{FF2B5EF4-FFF2-40B4-BE49-F238E27FC236}">
                <a16:creationId xmlns:a16="http://schemas.microsoft.com/office/drawing/2014/main" id="{32515FF8-10D7-FEBD-CFA3-1FD4C5DAC54A}"/>
              </a:ext>
            </a:extLst>
          </p:cNvPr>
          <p:cNvSpPr/>
          <p:nvPr/>
        </p:nvSpPr>
        <p:spPr>
          <a:xfrm>
            <a:off x="14490848" y="430977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FE403FEB-3087-9265-E659-CB199ED77524}"/>
              </a:ext>
            </a:extLst>
          </p:cNvPr>
          <p:cNvSpPr txBox="1"/>
          <p:nvPr/>
        </p:nvSpPr>
        <p:spPr>
          <a:xfrm>
            <a:off x="228598" y="2316473"/>
            <a:ext cx="8026400" cy="4031873"/>
          </a:xfrm>
          <a:prstGeom prst="rect">
            <a:avLst/>
          </a:prstGeom>
          <a:noFill/>
        </p:spPr>
        <p:txBody>
          <a:bodyPr wrap="square" rtlCol="0">
            <a:spAutoFit/>
          </a:bodyPr>
          <a:lstStyle/>
          <a:p>
            <a:r>
              <a:rPr lang="en-AU" sz="3200" b="1" dirty="0"/>
              <a:t>Benefits and uses</a:t>
            </a:r>
            <a:br>
              <a:rPr lang="en-AU" sz="3200" dirty="0"/>
            </a:br>
            <a:r>
              <a:rPr lang="en-GB" sz="3200" dirty="0"/>
              <a:t>• Suitable to join ropes of same or uneven thickness and will never spill.</a:t>
            </a:r>
          </a:p>
          <a:p>
            <a:r>
              <a:rPr lang="en-GB" sz="3200" dirty="0"/>
              <a:t>• Excellent for both natural and synthetic fibre ropes, whether </a:t>
            </a:r>
            <a:r>
              <a:rPr lang="en-GB" sz="3200" dirty="0" err="1"/>
              <a:t>smoothwoven</a:t>
            </a:r>
            <a:r>
              <a:rPr lang="en-GB" sz="3200" dirty="0"/>
              <a:t> or laid, wet or dry.</a:t>
            </a:r>
            <a:br>
              <a:rPr lang="en-GB" sz="3200" dirty="0"/>
            </a:br>
            <a:r>
              <a:rPr lang="en-GB" sz="3200" dirty="0"/>
              <a:t>• Can be used to create a loop of cord for use as a prusik </a:t>
            </a:r>
            <a:endParaRPr lang="en-AU" sz="3200" dirty="0"/>
          </a:p>
        </p:txBody>
      </p:sp>
      <p:sp>
        <p:nvSpPr>
          <p:cNvPr id="34" name="TextBox 33">
            <a:extLst>
              <a:ext uri="{FF2B5EF4-FFF2-40B4-BE49-F238E27FC236}">
                <a16:creationId xmlns:a16="http://schemas.microsoft.com/office/drawing/2014/main" id="{52FB99C9-7A46-1D86-45FB-30224D892827}"/>
              </a:ext>
            </a:extLst>
          </p:cNvPr>
          <p:cNvSpPr txBox="1"/>
          <p:nvPr/>
        </p:nvSpPr>
        <p:spPr>
          <a:xfrm>
            <a:off x="243840" y="7677469"/>
            <a:ext cx="8026400" cy="3539430"/>
          </a:xfrm>
          <a:prstGeom prst="rect">
            <a:avLst/>
          </a:prstGeom>
          <a:noFill/>
        </p:spPr>
        <p:txBody>
          <a:bodyPr wrap="square" rtlCol="0">
            <a:spAutoFit/>
          </a:bodyPr>
          <a:lstStyle/>
          <a:p>
            <a:r>
              <a:rPr lang="en-AU" sz="3200" b="1" dirty="0"/>
              <a:t>Problems</a:t>
            </a:r>
            <a:br>
              <a:rPr lang="en-AU" sz="3200" b="1" dirty="0"/>
            </a:br>
            <a:r>
              <a:rPr lang="en-GB" sz="3200" dirty="0"/>
              <a:t>• During tightening the ends can pull through the knot, so generous ends should be left protruding when tied.</a:t>
            </a:r>
            <a:br>
              <a:rPr lang="en-GB" sz="3200" dirty="0"/>
            </a:br>
            <a:r>
              <a:rPr lang="en-GB" sz="3200" dirty="0"/>
              <a:t>• Relatively bulky and uses lots of rope.</a:t>
            </a:r>
            <a:br>
              <a:rPr lang="en-GB" sz="3200" dirty="0"/>
            </a:br>
            <a:r>
              <a:rPr lang="en-GB" sz="3200" dirty="0"/>
              <a:t>• When joining smooth (kernmantle) ropes, it can be very difficult untie.</a:t>
            </a:r>
            <a:endParaRPr lang="en-AU" sz="3200" dirty="0"/>
          </a:p>
        </p:txBody>
      </p:sp>
    </p:spTree>
    <p:extLst>
      <p:ext uri="{BB962C8B-B14F-4D97-AF65-F5344CB8AC3E}">
        <p14:creationId xmlns:p14="http://schemas.microsoft.com/office/powerpoint/2010/main" val="3862158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1AD041-31E7-953A-04DB-444505437B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6076" y="2845289"/>
            <a:ext cx="4528292" cy="3413271"/>
          </a:xfrm>
          <a:prstGeom prst="rect">
            <a:avLst/>
          </a:prstGeom>
          <a:ln w="76200">
            <a:solidFill>
              <a:srgbClr val="FF9D1A"/>
            </a:solidFill>
          </a:ln>
        </p:spPr>
      </p:pic>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1569660"/>
          </a:xfrm>
          <a:prstGeom prst="rect">
            <a:avLst/>
          </a:prstGeom>
          <a:noFill/>
        </p:spPr>
        <p:txBody>
          <a:bodyPr wrap="square" rtlCol="0">
            <a:spAutoFit/>
          </a:bodyPr>
          <a:lstStyle/>
          <a:p>
            <a:pPr algn="ctr"/>
            <a:r>
              <a:rPr lang="en-AU" sz="9600" b="1" dirty="0">
                <a:latin typeface="Amasis MT Pro Black" panose="02040A04050005020304" pitchFamily="18" charset="0"/>
              </a:rPr>
              <a:t>DOUBLE FISHERMAN’S KNOT</a:t>
            </a:r>
          </a:p>
        </p:txBody>
      </p:sp>
      <p:pic>
        <p:nvPicPr>
          <p:cNvPr id="20" name="Picture 19">
            <a:extLst>
              <a:ext uri="{FF2B5EF4-FFF2-40B4-BE49-F238E27FC236}">
                <a16:creationId xmlns:a16="http://schemas.microsoft.com/office/drawing/2014/main" id="{1DC14160-CB6F-07A3-A00C-5EFBB507AC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60076" y="11247609"/>
            <a:ext cx="4528292" cy="3413271"/>
          </a:xfrm>
          <a:prstGeom prst="rect">
            <a:avLst/>
          </a:prstGeom>
          <a:ln w="76200">
            <a:solidFill>
              <a:srgbClr val="FF9D1A"/>
            </a:solidFill>
          </a:ln>
        </p:spPr>
      </p:pic>
      <p:pic>
        <p:nvPicPr>
          <p:cNvPr id="21" name="Picture 20">
            <a:extLst>
              <a:ext uri="{FF2B5EF4-FFF2-40B4-BE49-F238E27FC236}">
                <a16:creationId xmlns:a16="http://schemas.microsoft.com/office/drawing/2014/main" id="{BDCEDFCE-005C-DEDE-445A-70FF993F01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13076" y="7046449"/>
            <a:ext cx="4528292" cy="3413271"/>
          </a:xfrm>
          <a:prstGeom prst="rect">
            <a:avLst/>
          </a:prstGeom>
          <a:ln w="76200">
            <a:solidFill>
              <a:srgbClr val="FF9D1A"/>
            </a:solidFill>
          </a:ln>
        </p:spPr>
      </p:pic>
      <p:pic>
        <p:nvPicPr>
          <p:cNvPr id="22" name="Picture 21">
            <a:extLst>
              <a:ext uri="{FF2B5EF4-FFF2-40B4-BE49-F238E27FC236}">
                <a16:creationId xmlns:a16="http://schemas.microsoft.com/office/drawing/2014/main" id="{0A87736B-4D53-165F-44BA-F24CD3C71C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360076" y="2845289"/>
            <a:ext cx="4528292" cy="3413271"/>
          </a:xfrm>
          <a:prstGeom prst="rect">
            <a:avLst/>
          </a:prstGeom>
          <a:ln w="76200">
            <a:solidFill>
              <a:srgbClr val="FF9D1A"/>
            </a:solidFill>
          </a:ln>
        </p:spPr>
      </p:pic>
      <p:pic>
        <p:nvPicPr>
          <p:cNvPr id="23" name="Picture 22">
            <a:extLst>
              <a:ext uri="{FF2B5EF4-FFF2-40B4-BE49-F238E27FC236}">
                <a16:creationId xmlns:a16="http://schemas.microsoft.com/office/drawing/2014/main" id="{C7470A42-CC4B-05B7-AEB3-53085E3138D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6076" y="11247609"/>
            <a:ext cx="4528292" cy="3413271"/>
          </a:xfrm>
          <a:prstGeom prst="rect">
            <a:avLst/>
          </a:prstGeom>
          <a:ln w="76200">
            <a:solidFill>
              <a:srgbClr val="FF9D1A"/>
            </a:solidFill>
          </a:ln>
        </p:spPr>
      </p:pic>
      <p:pic>
        <p:nvPicPr>
          <p:cNvPr id="24" name="Picture 23">
            <a:extLst>
              <a:ext uri="{FF2B5EF4-FFF2-40B4-BE49-F238E27FC236}">
                <a16:creationId xmlns:a16="http://schemas.microsoft.com/office/drawing/2014/main" id="{55A6552A-AA64-2A99-81A8-EA63117AF61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6076" y="7046449"/>
            <a:ext cx="4528292" cy="3413271"/>
          </a:xfrm>
          <a:prstGeom prst="rect">
            <a:avLst/>
          </a:prstGeom>
          <a:ln w="76200">
            <a:solidFill>
              <a:srgbClr val="FF9D1A"/>
            </a:solidFill>
          </a:ln>
        </p:spPr>
      </p:pic>
      <p:pic>
        <p:nvPicPr>
          <p:cNvPr id="25" name="Picture 24">
            <a:extLst>
              <a:ext uri="{FF2B5EF4-FFF2-40B4-BE49-F238E27FC236}">
                <a16:creationId xmlns:a16="http://schemas.microsoft.com/office/drawing/2014/main" id="{9EB182C0-7A83-A5CF-4AA3-CDECFBE71C1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360076" y="7046449"/>
            <a:ext cx="4528292" cy="3413271"/>
          </a:xfrm>
          <a:prstGeom prst="rect">
            <a:avLst/>
          </a:prstGeom>
          <a:ln w="76200">
            <a:solidFill>
              <a:srgbClr val="FF9D1A"/>
            </a:solidFill>
          </a:ln>
        </p:spPr>
      </p:pic>
      <p:pic>
        <p:nvPicPr>
          <p:cNvPr id="26" name="Picture 25">
            <a:extLst>
              <a:ext uri="{FF2B5EF4-FFF2-40B4-BE49-F238E27FC236}">
                <a16:creationId xmlns:a16="http://schemas.microsoft.com/office/drawing/2014/main" id="{B3E66F04-683D-5D06-0798-D180A2E831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13076" y="2845289"/>
            <a:ext cx="4528292" cy="3413271"/>
          </a:xfrm>
          <a:prstGeom prst="rect">
            <a:avLst/>
          </a:prstGeom>
          <a:ln w="76200">
            <a:solidFill>
              <a:srgbClr val="FF9D1A"/>
            </a:solidFill>
          </a:ln>
        </p:spPr>
      </p:pic>
      <p:pic>
        <p:nvPicPr>
          <p:cNvPr id="27" name="Picture 26">
            <a:extLst>
              <a:ext uri="{FF2B5EF4-FFF2-40B4-BE49-F238E27FC236}">
                <a16:creationId xmlns:a16="http://schemas.microsoft.com/office/drawing/2014/main" id="{50F95AEA-FE03-9AD4-BCAF-34254527516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613076" y="11247609"/>
            <a:ext cx="4528292" cy="3413271"/>
          </a:xfrm>
          <a:prstGeom prst="rect">
            <a:avLst/>
          </a:prstGeom>
          <a:ln w="76200">
            <a:solidFill>
              <a:srgbClr val="FF9D1A"/>
            </a:solidFill>
          </a:ln>
        </p:spPr>
      </p:pic>
      <p:sp>
        <p:nvSpPr>
          <p:cNvPr id="28" name="Arrow: Right 27">
            <a:extLst>
              <a:ext uri="{FF2B5EF4-FFF2-40B4-BE49-F238E27FC236}">
                <a16:creationId xmlns:a16="http://schemas.microsoft.com/office/drawing/2014/main" id="{2D46A230-518C-B746-DA4C-7EFD0C6875E7}"/>
              </a:ext>
            </a:extLst>
          </p:cNvPr>
          <p:cNvSpPr/>
          <p:nvPr/>
        </p:nvSpPr>
        <p:spPr>
          <a:xfrm>
            <a:off x="6743848" y="1271209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Arrow: Right 28">
            <a:extLst>
              <a:ext uri="{FF2B5EF4-FFF2-40B4-BE49-F238E27FC236}">
                <a16:creationId xmlns:a16="http://schemas.microsoft.com/office/drawing/2014/main" id="{EB3956D4-1267-8EBD-5786-62D80657B832}"/>
              </a:ext>
            </a:extLst>
          </p:cNvPr>
          <p:cNvSpPr/>
          <p:nvPr/>
        </p:nvSpPr>
        <p:spPr>
          <a:xfrm>
            <a:off x="14490849" y="1271209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Arrow: Right 29">
            <a:extLst>
              <a:ext uri="{FF2B5EF4-FFF2-40B4-BE49-F238E27FC236}">
                <a16:creationId xmlns:a16="http://schemas.microsoft.com/office/drawing/2014/main" id="{3EB9E6E8-C380-466F-F118-47662E24DD4E}"/>
              </a:ext>
            </a:extLst>
          </p:cNvPr>
          <p:cNvSpPr/>
          <p:nvPr/>
        </p:nvSpPr>
        <p:spPr>
          <a:xfrm>
            <a:off x="14490848" y="851093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Arrow: Right 30">
            <a:extLst>
              <a:ext uri="{FF2B5EF4-FFF2-40B4-BE49-F238E27FC236}">
                <a16:creationId xmlns:a16="http://schemas.microsoft.com/office/drawing/2014/main" id="{32515FF8-10D7-FEBD-CFA3-1FD4C5DAC54A}"/>
              </a:ext>
            </a:extLst>
          </p:cNvPr>
          <p:cNvSpPr/>
          <p:nvPr/>
        </p:nvSpPr>
        <p:spPr>
          <a:xfrm>
            <a:off x="14490848" y="430977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Arrow: Right 31">
            <a:extLst>
              <a:ext uri="{FF2B5EF4-FFF2-40B4-BE49-F238E27FC236}">
                <a16:creationId xmlns:a16="http://schemas.microsoft.com/office/drawing/2014/main" id="{1699F10F-4E1D-55AE-636E-EFB7E3818F6B}"/>
              </a:ext>
            </a:extLst>
          </p:cNvPr>
          <p:cNvSpPr/>
          <p:nvPr/>
        </p:nvSpPr>
        <p:spPr>
          <a:xfrm>
            <a:off x="6743849" y="430977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Arrow: Right 32">
            <a:extLst>
              <a:ext uri="{FF2B5EF4-FFF2-40B4-BE49-F238E27FC236}">
                <a16:creationId xmlns:a16="http://schemas.microsoft.com/office/drawing/2014/main" id="{63A3C0C1-AE4C-74F0-4C06-B36851791EB2}"/>
              </a:ext>
            </a:extLst>
          </p:cNvPr>
          <p:cNvSpPr/>
          <p:nvPr/>
        </p:nvSpPr>
        <p:spPr>
          <a:xfrm>
            <a:off x="6743849" y="851093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99696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149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TAPE KNOT</a:t>
            </a:r>
          </a:p>
        </p:txBody>
      </p:sp>
      <p:pic>
        <p:nvPicPr>
          <p:cNvPr id="16" name="Picture 15">
            <a:extLst>
              <a:ext uri="{FF2B5EF4-FFF2-40B4-BE49-F238E27FC236}">
                <a16:creationId xmlns:a16="http://schemas.microsoft.com/office/drawing/2014/main" id="{FBC4E7F8-9B83-A15F-7BE4-C4507F26CD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6076" y="9365664"/>
            <a:ext cx="5357769" cy="4038502"/>
          </a:xfrm>
          <a:prstGeom prst="rect">
            <a:avLst/>
          </a:prstGeom>
          <a:ln w="76200">
            <a:solidFill>
              <a:srgbClr val="0078B0"/>
            </a:solidFill>
          </a:ln>
        </p:spPr>
      </p:pic>
      <p:pic>
        <p:nvPicPr>
          <p:cNvPr id="17" name="Picture 16">
            <a:extLst>
              <a:ext uri="{FF2B5EF4-FFF2-40B4-BE49-F238E27FC236}">
                <a16:creationId xmlns:a16="http://schemas.microsoft.com/office/drawing/2014/main" id="{48E0A831-35CE-FF87-E10C-6170D72A02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62847" y="9365664"/>
            <a:ext cx="5357769" cy="4038502"/>
          </a:xfrm>
          <a:prstGeom prst="rect">
            <a:avLst/>
          </a:prstGeom>
          <a:ln w="76200">
            <a:solidFill>
              <a:srgbClr val="0078B0"/>
            </a:solidFill>
          </a:ln>
        </p:spPr>
      </p:pic>
      <p:pic>
        <p:nvPicPr>
          <p:cNvPr id="18" name="Picture 17">
            <a:extLst>
              <a:ext uri="{FF2B5EF4-FFF2-40B4-BE49-F238E27FC236}">
                <a16:creationId xmlns:a16="http://schemas.microsoft.com/office/drawing/2014/main" id="{83638697-2C2C-41AF-23A9-66A648CB22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59779" y="9365664"/>
            <a:ext cx="5357769" cy="4038502"/>
          </a:xfrm>
          <a:prstGeom prst="rect">
            <a:avLst/>
          </a:prstGeom>
          <a:ln w="76200">
            <a:solidFill>
              <a:srgbClr val="0078B0"/>
            </a:solidFill>
          </a:ln>
        </p:spPr>
      </p:pic>
      <p:sp>
        <p:nvSpPr>
          <p:cNvPr id="21" name="Arrow: Right 20">
            <a:extLst>
              <a:ext uri="{FF2B5EF4-FFF2-40B4-BE49-F238E27FC236}">
                <a16:creationId xmlns:a16="http://schemas.microsoft.com/office/drawing/2014/main" id="{14C6C54B-B8B2-FD34-B025-926CDEAFBD57}"/>
              </a:ext>
            </a:extLst>
          </p:cNvPr>
          <p:cNvSpPr/>
          <p:nvPr/>
        </p:nvSpPr>
        <p:spPr>
          <a:xfrm>
            <a:off x="6883472" y="1114276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rrow: Right 22">
            <a:extLst>
              <a:ext uri="{FF2B5EF4-FFF2-40B4-BE49-F238E27FC236}">
                <a16:creationId xmlns:a16="http://schemas.microsoft.com/office/drawing/2014/main" id="{42FF2D3E-5E62-6E6D-96A3-F1ADB1110AF8}"/>
              </a:ext>
            </a:extLst>
          </p:cNvPr>
          <p:cNvSpPr/>
          <p:nvPr/>
        </p:nvSpPr>
        <p:spPr>
          <a:xfrm>
            <a:off x="14030324" y="1114276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CE3A6B14-D034-DDCC-66F4-F65EC1B1A681}"/>
              </a:ext>
            </a:extLst>
          </p:cNvPr>
          <p:cNvSpPr txBox="1"/>
          <p:nvPr/>
        </p:nvSpPr>
        <p:spPr>
          <a:xfrm>
            <a:off x="243841" y="2215991"/>
            <a:ext cx="9204960" cy="2554545"/>
          </a:xfrm>
          <a:prstGeom prst="rect">
            <a:avLst/>
          </a:prstGeom>
          <a:noFill/>
        </p:spPr>
        <p:txBody>
          <a:bodyPr wrap="square" rtlCol="0">
            <a:spAutoFit/>
          </a:bodyPr>
          <a:lstStyle/>
          <a:p>
            <a:r>
              <a:rPr lang="en-GB" sz="3200" dirty="0"/>
              <a:t>Structurally, it is simply two interlaced overhand knots. Tie a loose overhand knot in the end of the strap. Thread the other strap in the reverse direction following the exact path of the first overhand knot. Pull the knot tight.</a:t>
            </a:r>
            <a:endParaRPr lang="en-AU" sz="3200" dirty="0"/>
          </a:p>
        </p:txBody>
      </p:sp>
      <p:sp>
        <p:nvSpPr>
          <p:cNvPr id="20" name="TextBox 19">
            <a:extLst>
              <a:ext uri="{FF2B5EF4-FFF2-40B4-BE49-F238E27FC236}">
                <a16:creationId xmlns:a16="http://schemas.microsoft.com/office/drawing/2014/main" id="{BF326BAA-999B-BDB5-2CA6-9EE953722EDE}"/>
              </a:ext>
            </a:extLst>
          </p:cNvPr>
          <p:cNvSpPr txBox="1"/>
          <p:nvPr/>
        </p:nvSpPr>
        <p:spPr>
          <a:xfrm>
            <a:off x="11934824" y="2215991"/>
            <a:ext cx="9204960" cy="2062103"/>
          </a:xfrm>
          <a:prstGeom prst="rect">
            <a:avLst/>
          </a:prstGeom>
          <a:noFill/>
        </p:spPr>
        <p:txBody>
          <a:bodyPr wrap="square" rtlCol="0">
            <a:spAutoFit/>
          </a:bodyPr>
          <a:lstStyle/>
          <a:p>
            <a:r>
              <a:rPr lang="en-AU" sz="3200" b="1" dirty="0"/>
              <a:t>Benefits and uses</a:t>
            </a:r>
            <a:br>
              <a:rPr lang="en-AU" sz="3200" dirty="0"/>
            </a:br>
            <a:r>
              <a:rPr lang="en-GB" sz="3200" dirty="0"/>
              <a:t>• Used for joining two artificial-fibre webbing tapes or belts together, particularly for joining slings when climbing. </a:t>
            </a:r>
            <a:endParaRPr lang="en-AU" sz="3200" dirty="0"/>
          </a:p>
        </p:txBody>
      </p:sp>
      <p:sp>
        <p:nvSpPr>
          <p:cNvPr id="24" name="TextBox 23">
            <a:extLst>
              <a:ext uri="{FF2B5EF4-FFF2-40B4-BE49-F238E27FC236}">
                <a16:creationId xmlns:a16="http://schemas.microsoft.com/office/drawing/2014/main" id="{18C1FD67-EBBF-C5F7-40F4-4E24C6DCFE4F}"/>
              </a:ext>
            </a:extLst>
          </p:cNvPr>
          <p:cNvSpPr txBox="1"/>
          <p:nvPr/>
        </p:nvSpPr>
        <p:spPr>
          <a:xfrm>
            <a:off x="11934824" y="4389776"/>
            <a:ext cx="9328977" cy="2062103"/>
          </a:xfrm>
          <a:prstGeom prst="rect">
            <a:avLst/>
          </a:prstGeom>
          <a:noFill/>
        </p:spPr>
        <p:txBody>
          <a:bodyPr wrap="square" rtlCol="0">
            <a:spAutoFit/>
          </a:bodyPr>
          <a:lstStyle/>
          <a:p>
            <a:r>
              <a:rPr lang="en-AU" sz="3200" b="1" dirty="0"/>
              <a:t>Problems</a:t>
            </a:r>
            <a:br>
              <a:rPr lang="en-AU" sz="3200" b="1" dirty="0"/>
            </a:br>
            <a:r>
              <a:rPr lang="en-GB" sz="3200" dirty="0"/>
              <a:t>• When tying, the tapes should not be twisted; their surfaces should be kept flat against one another for maximum friction.</a:t>
            </a:r>
            <a:endParaRPr lang="en-AU" sz="3200" dirty="0"/>
          </a:p>
        </p:txBody>
      </p:sp>
      <p:sp>
        <p:nvSpPr>
          <p:cNvPr id="25" name="TextBox 24">
            <a:extLst>
              <a:ext uri="{FF2B5EF4-FFF2-40B4-BE49-F238E27FC236}">
                <a16:creationId xmlns:a16="http://schemas.microsoft.com/office/drawing/2014/main" id="{42FEFA14-A3A5-3EE7-443A-B03863375F7E}"/>
              </a:ext>
            </a:extLst>
          </p:cNvPr>
          <p:cNvSpPr txBox="1"/>
          <p:nvPr/>
        </p:nvSpPr>
        <p:spPr>
          <a:xfrm>
            <a:off x="866075" y="6485871"/>
            <a:ext cx="19651473" cy="2554545"/>
          </a:xfrm>
          <a:prstGeom prst="rect">
            <a:avLst/>
          </a:prstGeom>
          <a:noFill/>
        </p:spPr>
        <p:txBody>
          <a:bodyPr wrap="square" rtlCol="0">
            <a:spAutoFit/>
          </a:bodyPr>
          <a:lstStyle/>
          <a:p>
            <a:pPr algn="ctr"/>
            <a:r>
              <a:rPr lang="en-GB" sz="4000" b="1" dirty="0"/>
              <a:t>The tape knot is the only safe method of joining rescue tape. To tie this knot tie one thumb knot near one tape end. Then take the second tape end through the original knot in the opposite direction and dress the knot. Leave a minimum tail of 100 mm protruding from each end of the knot.</a:t>
            </a:r>
            <a:endParaRPr lang="en-AU" sz="4000" b="1" dirty="0"/>
          </a:p>
        </p:txBody>
      </p:sp>
    </p:spTree>
    <p:extLst>
      <p:ext uri="{BB962C8B-B14F-4D97-AF65-F5344CB8AC3E}">
        <p14:creationId xmlns:p14="http://schemas.microsoft.com/office/powerpoint/2010/main" val="2386361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1AD041-31E7-953A-04DB-444505437B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6076" y="2934384"/>
            <a:ext cx="5357769" cy="4038502"/>
          </a:xfrm>
          <a:prstGeom prst="rect">
            <a:avLst/>
          </a:prstGeom>
          <a:ln w="76200">
            <a:solidFill>
              <a:srgbClr val="0078B0"/>
            </a:solidFill>
          </a:ln>
        </p:spPr>
      </p:pic>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TAPE KNOT</a:t>
            </a:r>
          </a:p>
        </p:txBody>
      </p:sp>
      <p:pic>
        <p:nvPicPr>
          <p:cNvPr id="14" name="Picture 13">
            <a:extLst>
              <a:ext uri="{FF2B5EF4-FFF2-40B4-BE49-F238E27FC236}">
                <a16:creationId xmlns:a16="http://schemas.microsoft.com/office/drawing/2014/main" id="{2BEEEEC8-0BB2-CF42-45B6-2D789FC830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12926" y="2934384"/>
            <a:ext cx="5357769" cy="4038502"/>
          </a:xfrm>
          <a:prstGeom prst="rect">
            <a:avLst/>
          </a:prstGeom>
          <a:ln w="76200">
            <a:solidFill>
              <a:srgbClr val="0078B0"/>
            </a:solidFill>
          </a:ln>
        </p:spPr>
      </p:pic>
      <p:pic>
        <p:nvPicPr>
          <p:cNvPr id="15" name="Picture 14">
            <a:extLst>
              <a:ext uri="{FF2B5EF4-FFF2-40B4-BE49-F238E27FC236}">
                <a16:creationId xmlns:a16="http://schemas.microsoft.com/office/drawing/2014/main" id="{58604F6A-2AFD-8192-DF41-D5A3F41AFB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59779" y="2934384"/>
            <a:ext cx="5357769" cy="4038502"/>
          </a:xfrm>
          <a:prstGeom prst="rect">
            <a:avLst/>
          </a:prstGeom>
          <a:ln w="76200">
            <a:solidFill>
              <a:srgbClr val="0078B0"/>
            </a:solidFill>
          </a:ln>
        </p:spPr>
      </p:pic>
      <p:pic>
        <p:nvPicPr>
          <p:cNvPr id="16" name="Picture 15">
            <a:extLst>
              <a:ext uri="{FF2B5EF4-FFF2-40B4-BE49-F238E27FC236}">
                <a16:creationId xmlns:a16="http://schemas.microsoft.com/office/drawing/2014/main" id="{FBC4E7F8-9B83-A15F-7BE4-C4507F26CD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6076" y="9365664"/>
            <a:ext cx="5357769" cy="4038502"/>
          </a:xfrm>
          <a:prstGeom prst="rect">
            <a:avLst/>
          </a:prstGeom>
          <a:ln w="76200">
            <a:solidFill>
              <a:srgbClr val="0078B0"/>
            </a:solidFill>
          </a:ln>
        </p:spPr>
      </p:pic>
      <p:pic>
        <p:nvPicPr>
          <p:cNvPr id="17" name="Picture 16">
            <a:extLst>
              <a:ext uri="{FF2B5EF4-FFF2-40B4-BE49-F238E27FC236}">
                <a16:creationId xmlns:a16="http://schemas.microsoft.com/office/drawing/2014/main" id="{48E0A831-35CE-FF87-E10C-6170D72A02F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62847" y="9365664"/>
            <a:ext cx="5357769" cy="4038502"/>
          </a:xfrm>
          <a:prstGeom prst="rect">
            <a:avLst/>
          </a:prstGeom>
          <a:ln w="76200">
            <a:solidFill>
              <a:srgbClr val="0078B0"/>
            </a:solidFill>
          </a:ln>
        </p:spPr>
      </p:pic>
      <p:pic>
        <p:nvPicPr>
          <p:cNvPr id="18" name="Picture 17">
            <a:extLst>
              <a:ext uri="{FF2B5EF4-FFF2-40B4-BE49-F238E27FC236}">
                <a16:creationId xmlns:a16="http://schemas.microsoft.com/office/drawing/2014/main" id="{83638697-2C2C-41AF-23A9-66A648CB22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159779" y="9365664"/>
            <a:ext cx="5357769" cy="4038502"/>
          </a:xfrm>
          <a:prstGeom prst="rect">
            <a:avLst/>
          </a:prstGeom>
          <a:ln w="76200">
            <a:solidFill>
              <a:srgbClr val="0078B0"/>
            </a:solidFill>
          </a:ln>
        </p:spPr>
      </p:pic>
      <p:sp>
        <p:nvSpPr>
          <p:cNvPr id="19" name="Arrow: Right 18">
            <a:extLst>
              <a:ext uri="{FF2B5EF4-FFF2-40B4-BE49-F238E27FC236}">
                <a16:creationId xmlns:a16="http://schemas.microsoft.com/office/drawing/2014/main" id="{375A1EFA-F1E4-C0BA-2E8A-16EBF76DD696}"/>
              </a:ext>
            </a:extLst>
          </p:cNvPr>
          <p:cNvSpPr/>
          <p:nvPr/>
        </p:nvSpPr>
        <p:spPr>
          <a:xfrm>
            <a:off x="14005363" y="471148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Right 20">
            <a:extLst>
              <a:ext uri="{FF2B5EF4-FFF2-40B4-BE49-F238E27FC236}">
                <a16:creationId xmlns:a16="http://schemas.microsoft.com/office/drawing/2014/main" id="{14C6C54B-B8B2-FD34-B025-926CDEAFBD57}"/>
              </a:ext>
            </a:extLst>
          </p:cNvPr>
          <p:cNvSpPr/>
          <p:nvPr/>
        </p:nvSpPr>
        <p:spPr>
          <a:xfrm>
            <a:off x="6883472" y="1114276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Right 21">
            <a:extLst>
              <a:ext uri="{FF2B5EF4-FFF2-40B4-BE49-F238E27FC236}">
                <a16:creationId xmlns:a16="http://schemas.microsoft.com/office/drawing/2014/main" id="{B0649C86-3993-28C0-33F5-AA380910C3D7}"/>
              </a:ext>
            </a:extLst>
          </p:cNvPr>
          <p:cNvSpPr/>
          <p:nvPr/>
        </p:nvSpPr>
        <p:spPr>
          <a:xfrm>
            <a:off x="7010912" y="486388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rrow: Right 22">
            <a:extLst>
              <a:ext uri="{FF2B5EF4-FFF2-40B4-BE49-F238E27FC236}">
                <a16:creationId xmlns:a16="http://schemas.microsoft.com/office/drawing/2014/main" id="{42FF2D3E-5E62-6E6D-96A3-F1ADB1110AF8}"/>
              </a:ext>
            </a:extLst>
          </p:cNvPr>
          <p:cNvSpPr/>
          <p:nvPr/>
        </p:nvSpPr>
        <p:spPr>
          <a:xfrm>
            <a:off x="14030324" y="1114276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90277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8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175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C03EB7-34B9-E71B-23E8-80735216D64B}"/>
              </a:ext>
            </a:extLst>
          </p:cNvPr>
          <p:cNvGrpSpPr/>
          <p:nvPr/>
        </p:nvGrpSpPr>
        <p:grpSpPr>
          <a:xfrm>
            <a:off x="7428707" y="3963824"/>
            <a:ext cx="6526212" cy="7191702"/>
            <a:chOff x="5288280" y="3041141"/>
            <a:chExt cx="3200400" cy="3442718"/>
          </a:xfrm>
          <a:noFill/>
        </p:grpSpPr>
        <p:pic>
          <p:nvPicPr>
            <p:cNvPr id="3" name="Picture 2">
              <a:extLst>
                <a:ext uri="{FF2B5EF4-FFF2-40B4-BE49-F238E27FC236}">
                  <a16:creationId xmlns:a16="http://schemas.microsoft.com/office/drawing/2014/main" id="{89030621-570B-CB12-5BFF-CF92443DBC25}"/>
                </a:ext>
              </a:extLst>
            </p:cNvPr>
            <p:cNvPicPr/>
            <p:nvPr/>
          </p:nvPicPr>
          <p:blipFill>
            <a:blip r:embed="rId2">
              <a:extLst>
                <a:ext uri="{28A0092B-C50C-407E-A947-70E740481C1C}">
                  <a14:useLocalDpi xmlns:a14="http://schemas.microsoft.com/office/drawing/2010/main" val="0"/>
                </a:ext>
              </a:extLst>
            </a:blip>
            <a:stretch>
              <a:fillRect/>
            </a:stretch>
          </p:blipFill>
          <p:spPr>
            <a:xfrm>
              <a:off x="6078538" y="3041141"/>
              <a:ext cx="1619885" cy="1727835"/>
            </a:xfrm>
            <a:prstGeom prst="rect">
              <a:avLst/>
            </a:prstGeom>
            <a:grpFill/>
            <a:ln>
              <a:noFill/>
            </a:ln>
          </p:spPr>
        </p:pic>
        <p:sp>
          <p:nvSpPr>
            <p:cNvPr id="4" name="Rectangle 3">
              <a:extLst>
                <a:ext uri="{FF2B5EF4-FFF2-40B4-BE49-F238E27FC236}">
                  <a16:creationId xmlns:a16="http://schemas.microsoft.com/office/drawing/2014/main" id="{687A8E5E-A1AE-27E2-5D39-A028404CE6B7}"/>
                </a:ext>
              </a:extLst>
            </p:cNvPr>
            <p:cNvSpPr/>
            <p:nvPr/>
          </p:nvSpPr>
          <p:spPr>
            <a:xfrm>
              <a:off x="5288280" y="5203699"/>
              <a:ext cx="3200400" cy="1280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Created for the members of the</a:t>
              </a:r>
              <a:br>
                <a:rPr lang="en-US" sz="3200" dirty="0">
                  <a:solidFill>
                    <a:sysClr val="windowText" lastClr="000000"/>
                  </a:solidFill>
                </a:rPr>
              </a:br>
              <a:r>
                <a:rPr lang="en-US" sz="3200" dirty="0">
                  <a:solidFill>
                    <a:sysClr val="windowText" lastClr="000000"/>
                  </a:solidFill>
                </a:rPr>
                <a:t>Deception Bay</a:t>
              </a:r>
            </a:p>
            <a:p>
              <a:pPr algn="ctr"/>
              <a:r>
                <a:rPr lang="en-US" sz="3200" dirty="0">
                  <a:solidFill>
                    <a:sysClr val="windowText" lastClr="000000"/>
                  </a:solidFill>
                </a:rPr>
                <a:t>State Emergency Service</a:t>
              </a:r>
            </a:p>
            <a:p>
              <a:pPr algn="ctr"/>
              <a:r>
                <a:rPr lang="en-US" sz="3200" dirty="0">
                  <a:solidFill>
                    <a:sysClr val="windowText" lastClr="000000"/>
                  </a:solidFill>
                </a:rPr>
                <a:t>Group</a:t>
              </a:r>
              <a:endParaRPr lang="en-AU" sz="3200" dirty="0">
                <a:solidFill>
                  <a:sysClr val="windowText" lastClr="000000"/>
                </a:solidFill>
              </a:endParaRPr>
            </a:p>
          </p:txBody>
        </p:sp>
      </p:grpSp>
    </p:spTree>
    <p:extLst>
      <p:ext uri="{BB962C8B-B14F-4D97-AF65-F5344CB8AC3E}">
        <p14:creationId xmlns:p14="http://schemas.microsoft.com/office/powerpoint/2010/main" val="3991486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vegetable&#10;&#10;Description automatically generated">
            <a:extLst>
              <a:ext uri="{FF2B5EF4-FFF2-40B4-BE49-F238E27FC236}">
                <a16:creationId xmlns:a16="http://schemas.microsoft.com/office/drawing/2014/main" id="{5F1AD041-31E7-953A-04DB-444505437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76" y="2182544"/>
            <a:ext cx="7993444" cy="6025182"/>
          </a:xfrm>
          <a:prstGeom prst="rect">
            <a:avLst/>
          </a:prstGeom>
          <a:ln w="76200">
            <a:solidFill>
              <a:srgbClr val="FF9D1A"/>
            </a:solidFill>
          </a:ln>
        </p:spPr>
      </p:pic>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FOUR</a:t>
            </a:r>
          </a:p>
        </p:txBody>
      </p:sp>
      <p:pic>
        <p:nvPicPr>
          <p:cNvPr id="11" name="Picture 10" descr="A picture containing vegetable&#10;&#10;Description automatically generated">
            <a:extLst>
              <a:ext uri="{FF2B5EF4-FFF2-40B4-BE49-F238E27FC236}">
                <a16:creationId xmlns:a16="http://schemas.microsoft.com/office/drawing/2014/main" id="{8840C51A-6889-3A70-0B58-ADB9120CB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76" y="8898304"/>
            <a:ext cx="7993444" cy="6025182"/>
          </a:xfrm>
          <a:prstGeom prst="rect">
            <a:avLst/>
          </a:prstGeom>
          <a:ln w="76200">
            <a:solidFill>
              <a:srgbClr val="FF9D1A"/>
            </a:solidFill>
          </a:ln>
        </p:spPr>
      </p:pic>
      <p:pic>
        <p:nvPicPr>
          <p:cNvPr id="12" name="Picture 11" descr="A picture containing vegetable&#10;&#10;Description automatically generated">
            <a:extLst>
              <a:ext uri="{FF2B5EF4-FFF2-40B4-BE49-F238E27FC236}">
                <a16:creationId xmlns:a16="http://schemas.microsoft.com/office/drawing/2014/main" id="{988BDC45-0C00-EC91-7B83-31E9AA2C4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7036" y="2182544"/>
            <a:ext cx="7993444" cy="6025182"/>
          </a:xfrm>
          <a:prstGeom prst="rect">
            <a:avLst/>
          </a:prstGeom>
          <a:ln w="76200">
            <a:solidFill>
              <a:srgbClr val="FF9D1A"/>
            </a:solidFill>
          </a:ln>
        </p:spPr>
      </p:pic>
      <p:pic>
        <p:nvPicPr>
          <p:cNvPr id="13" name="Picture 12" descr="A picture containing vegetable&#10;&#10;Description automatically generated">
            <a:extLst>
              <a:ext uri="{FF2B5EF4-FFF2-40B4-BE49-F238E27FC236}">
                <a16:creationId xmlns:a16="http://schemas.microsoft.com/office/drawing/2014/main" id="{CD0C7521-794F-42EA-8D0C-7578AEE8B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7036" y="8898304"/>
            <a:ext cx="7993444" cy="6025182"/>
          </a:xfrm>
          <a:prstGeom prst="rect">
            <a:avLst/>
          </a:prstGeom>
          <a:ln w="76200">
            <a:solidFill>
              <a:srgbClr val="FF9D1A"/>
            </a:solidFill>
          </a:ln>
        </p:spPr>
      </p:pic>
      <p:sp>
        <p:nvSpPr>
          <p:cNvPr id="14" name="Arrow: Right 13">
            <a:extLst>
              <a:ext uri="{FF2B5EF4-FFF2-40B4-BE49-F238E27FC236}">
                <a16:creationId xmlns:a16="http://schemas.microsoft.com/office/drawing/2014/main" id="{A1E05A10-1096-BFB0-9347-C5D00E702189}"/>
              </a:ext>
            </a:extLst>
          </p:cNvPr>
          <p:cNvSpPr/>
          <p:nvPr/>
        </p:nvSpPr>
        <p:spPr>
          <a:xfrm>
            <a:off x="10066972" y="4717615"/>
            <a:ext cx="1082612" cy="955040"/>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Arrow: Right 15">
            <a:extLst>
              <a:ext uri="{FF2B5EF4-FFF2-40B4-BE49-F238E27FC236}">
                <a16:creationId xmlns:a16="http://schemas.microsoft.com/office/drawing/2014/main" id="{03A18EC2-E28B-747D-7304-06EB862477C8}"/>
              </a:ext>
            </a:extLst>
          </p:cNvPr>
          <p:cNvSpPr/>
          <p:nvPr/>
        </p:nvSpPr>
        <p:spPr>
          <a:xfrm>
            <a:off x="10066972" y="11433375"/>
            <a:ext cx="1082612" cy="955040"/>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7495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vegetable&#10;&#10;Description automatically generated">
            <a:extLst>
              <a:ext uri="{FF2B5EF4-FFF2-40B4-BE49-F238E27FC236}">
                <a16:creationId xmlns:a16="http://schemas.microsoft.com/office/drawing/2014/main" id="{5F1AD041-31E7-953A-04DB-444505437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76" y="2934384"/>
            <a:ext cx="5357770" cy="4038502"/>
          </a:xfrm>
          <a:prstGeom prst="rect">
            <a:avLst/>
          </a:prstGeom>
          <a:ln w="76200">
            <a:solidFill>
              <a:srgbClr val="FF9D1A"/>
            </a:solidFill>
          </a:ln>
        </p:spPr>
      </p:pic>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SIX</a:t>
            </a:r>
          </a:p>
        </p:txBody>
      </p:sp>
      <p:pic>
        <p:nvPicPr>
          <p:cNvPr id="14" name="Picture 13" descr="A picture containing vegetable&#10;&#10;Description automatically generated">
            <a:extLst>
              <a:ext uri="{FF2B5EF4-FFF2-40B4-BE49-F238E27FC236}">
                <a16:creationId xmlns:a16="http://schemas.microsoft.com/office/drawing/2014/main" id="{2BEEEEC8-0BB2-CF42-45B6-2D789FC83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2926" y="2934384"/>
            <a:ext cx="5357770" cy="4038502"/>
          </a:xfrm>
          <a:prstGeom prst="rect">
            <a:avLst/>
          </a:prstGeom>
          <a:ln w="76200">
            <a:solidFill>
              <a:srgbClr val="FF9D1A"/>
            </a:solidFill>
          </a:ln>
        </p:spPr>
      </p:pic>
      <p:pic>
        <p:nvPicPr>
          <p:cNvPr id="15" name="Picture 14" descr="A picture containing vegetable&#10;&#10;Description automatically generated">
            <a:extLst>
              <a:ext uri="{FF2B5EF4-FFF2-40B4-BE49-F238E27FC236}">
                <a16:creationId xmlns:a16="http://schemas.microsoft.com/office/drawing/2014/main" id="{58604F6A-2AFD-8192-DF41-D5A3F41AF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9779" y="2934384"/>
            <a:ext cx="5357770" cy="4038502"/>
          </a:xfrm>
          <a:prstGeom prst="rect">
            <a:avLst/>
          </a:prstGeom>
          <a:ln w="76200">
            <a:solidFill>
              <a:srgbClr val="FF9D1A"/>
            </a:solidFill>
          </a:ln>
        </p:spPr>
      </p:pic>
      <p:pic>
        <p:nvPicPr>
          <p:cNvPr id="16" name="Picture 15" descr="A picture containing vegetable&#10;&#10;Description automatically generated">
            <a:extLst>
              <a:ext uri="{FF2B5EF4-FFF2-40B4-BE49-F238E27FC236}">
                <a16:creationId xmlns:a16="http://schemas.microsoft.com/office/drawing/2014/main" id="{FBC4E7F8-9B83-A15F-7BE4-C4507F26C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76" y="9365664"/>
            <a:ext cx="5357770" cy="4038502"/>
          </a:xfrm>
          <a:prstGeom prst="rect">
            <a:avLst/>
          </a:prstGeom>
          <a:ln w="76200">
            <a:solidFill>
              <a:srgbClr val="FF9D1A"/>
            </a:solidFill>
          </a:ln>
        </p:spPr>
      </p:pic>
      <p:pic>
        <p:nvPicPr>
          <p:cNvPr id="17" name="Picture 16" descr="A picture containing vegetable&#10;&#10;Description automatically generated">
            <a:extLst>
              <a:ext uri="{FF2B5EF4-FFF2-40B4-BE49-F238E27FC236}">
                <a16:creationId xmlns:a16="http://schemas.microsoft.com/office/drawing/2014/main" id="{48E0A831-35CE-FF87-E10C-6170D72A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2847" y="9365664"/>
            <a:ext cx="5357770" cy="4038502"/>
          </a:xfrm>
          <a:prstGeom prst="rect">
            <a:avLst/>
          </a:prstGeom>
          <a:ln w="76200">
            <a:solidFill>
              <a:srgbClr val="FF9D1A"/>
            </a:solidFill>
          </a:ln>
        </p:spPr>
      </p:pic>
      <p:pic>
        <p:nvPicPr>
          <p:cNvPr id="18" name="Picture 17" descr="A picture containing vegetable&#10;&#10;Description automatically generated">
            <a:extLst>
              <a:ext uri="{FF2B5EF4-FFF2-40B4-BE49-F238E27FC236}">
                <a16:creationId xmlns:a16="http://schemas.microsoft.com/office/drawing/2014/main" id="{83638697-2C2C-41AF-23A9-66A648CB2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9779" y="9365664"/>
            <a:ext cx="5357770" cy="4038502"/>
          </a:xfrm>
          <a:prstGeom prst="rect">
            <a:avLst/>
          </a:prstGeom>
          <a:ln w="76200">
            <a:solidFill>
              <a:srgbClr val="FF9D1A"/>
            </a:solidFill>
          </a:ln>
        </p:spPr>
      </p:pic>
      <p:sp>
        <p:nvSpPr>
          <p:cNvPr id="19" name="Arrow: Right 18">
            <a:extLst>
              <a:ext uri="{FF2B5EF4-FFF2-40B4-BE49-F238E27FC236}">
                <a16:creationId xmlns:a16="http://schemas.microsoft.com/office/drawing/2014/main" id="{375A1EFA-F1E4-C0BA-2E8A-16EBF76DD696}"/>
              </a:ext>
            </a:extLst>
          </p:cNvPr>
          <p:cNvSpPr/>
          <p:nvPr/>
        </p:nvSpPr>
        <p:spPr>
          <a:xfrm>
            <a:off x="14005363" y="4711483"/>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Right 20">
            <a:extLst>
              <a:ext uri="{FF2B5EF4-FFF2-40B4-BE49-F238E27FC236}">
                <a16:creationId xmlns:a16="http://schemas.microsoft.com/office/drawing/2014/main" id="{14C6C54B-B8B2-FD34-B025-926CDEAFBD57}"/>
              </a:ext>
            </a:extLst>
          </p:cNvPr>
          <p:cNvSpPr/>
          <p:nvPr/>
        </p:nvSpPr>
        <p:spPr>
          <a:xfrm>
            <a:off x="6883472" y="11142763"/>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Right 21">
            <a:extLst>
              <a:ext uri="{FF2B5EF4-FFF2-40B4-BE49-F238E27FC236}">
                <a16:creationId xmlns:a16="http://schemas.microsoft.com/office/drawing/2014/main" id="{B0649C86-3993-28C0-33F5-AA380910C3D7}"/>
              </a:ext>
            </a:extLst>
          </p:cNvPr>
          <p:cNvSpPr/>
          <p:nvPr/>
        </p:nvSpPr>
        <p:spPr>
          <a:xfrm>
            <a:off x="7010912" y="4863883"/>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rrow: Right 22">
            <a:extLst>
              <a:ext uri="{FF2B5EF4-FFF2-40B4-BE49-F238E27FC236}">
                <a16:creationId xmlns:a16="http://schemas.microsoft.com/office/drawing/2014/main" id="{42FF2D3E-5E62-6E6D-96A3-F1ADB1110AF8}"/>
              </a:ext>
            </a:extLst>
          </p:cNvPr>
          <p:cNvSpPr/>
          <p:nvPr/>
        </p:nvSpPr>
        <p:spPr>
          <a:xfrm>
            <a:off x="14030324" y="11142763"/>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0277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vegetable&#10;&#10;Description automatically generated">
            <a:extLst>
              <a:ext uri="{FF2B5EF4-FFF2-40B4-BE49-F238E27FC236}">
                <a16:creationId xmlns:a16="http://schemas.microsoft.com/office/drawing/2014/main" id="{5F1AD041-31E7-953A-04DB-444505437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76" y="2845289"/>
            <a:ext cx="4528293" cy="3413271"/>
          </a:xfrm>
          <a:prstGeom prst="rect">
            <a:avLst/>
          </a:prstGeom>
          <a:ln w="76200">
            <a:solidFill>
              <a:srgbClr val="FF9D1A"/>
            </a:solidFill>
          </a:ln>
        </p:spPr>
      </p:pic>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NINE</a:t>
            </a:r>
          </a:p>
        </p:txBody>
      </p:sp>
      <p:pic>
        <p:nvPicPr>
          <p:cNvPr id="20" name="Picture 19" descr="A picture containing vegetable&#10;&#10;Description automatically generated">
            <a:extLst>
              <a:ext uri="{FF2B5EF4-FFF2-40B4-BE49-F238E27FC236}">
                <a16:creationId xmlns:a16="http://schemas.microsoft.com/office/drawing/2014/main" id="{1DC14160-CB6F-07A3-A00C-5EFBB507A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0076" y="11247609"/>
            <a:ext cx="4528293" cy="3413271"/>
          </a:xfrm>
          <a:prstGeom prst="rect">
            <a:avLst/>
          </a:prstGeom>
          <a:ln w="76200">
            <a:solidFill>
              <a:srgbClr val="FF9D1A"/>
            </a:solidFill>
          </a:ln>
        </p:spPr>
      </p:pic>
      <p:pic>
        <p:nvPicPr>
          <p:cNvPr id="21" name="Picture 20" descr="A picture containing vegetable&#10;&#10;Description automatically generated">
            <a:extLst>
              <a:ext uri="{FF2B5EF4-FFF2-40B4-BE49-F238E27FC236}">
                <a16:creationId xmlns:a16="http://schemas.microsoft.com/office/drawing/2014/main" id="{BDCEDFCE-005C-DEDE-445A-70FF993F0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3076" y="7046449"/>
            <a:ext cx="4528293" cy="3413271"/>
          </a:xfrm>
          <a:prstGeom prst="rect">
            <a:avLst/>
          </a:prstGeom>
          <a:ln w="76200">
            <a:solidFill>
              <a:srgbClr val="FF9D1A"/>
            </a:solidFill>
          </a:ln>
        </p:spPr>
      </p:pic>
      <p:pic>
        <p:nvPicPr>
          <p:cNvPr id="22" name="Picture 21" descr="A picture containing vegetable&#10;&#10;Description automatically generated">
            <a:extLst>
              <a:ext uri="{FF2B5EF4-FFF2-40B4-BE49-F238E27FC236}">
                <a16:creationId xmlns:a16="http://schemas.microsoft.com/office/drawing/2014/main" id="{0A87736B-4D53-165F-44BA-F24CD3C71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0076" y="2845289"/>
            <a:ext cx="4528293" cy="3413271"/>
          </a:xfrm>
          <a:prstGeom prst="rect">
            <a:avLst/>
          </a:prstGeom>
          <a:ln w="76200">
            <a:solidFill>
              <a:srgbClr val="FF9D1A"/>
            </a:solidFill>
          </a:ln>
        </p:spPr>
      </p:pic>
      <p:pic>
        <p:nvPicPr>
          <p:cNvPr id="23" name="Picture 22" descr="A picture containing vegetable&#10;&#10;Description automatically generated">
            <a:extLst>
              <a:ext uri="{FF2B5EF4-FFF2-40B4-BE49-F238E27FC236}">
                <a16:creationId xmlns:a16="http://schemas.microsoft.com/office/drawing/2014/main" id="{C7470A42-CC4B-05B7-AEB3-53085E313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76" y="11247609"/>
            <a:ext cx="4528293" cy="3413271"/>
          </a:xfrm>
          <a:prstGeom prst="rect">
            <a:avLst/>
          </a:prstGeom>
          <a:ln w="76200">
            <a:solidFill>
              <a:srgbClr val="FF9D1A"/>
            </a:solidFill>
          </a:ln>
        </p:spPr>
      </p:pic>
      <p:pic>
        <p:nvPicPr>
          <p:cNvPr id="24" name="Picture 23" descr="A picture containing vegetable&#10;&#10;Description automatically generated">
            <a:extLst>
              <a:ext uri="{FF2B5EF4-FFF2-40B4-BE49-F238E27FC236}">
                <a16:creationId xmlns:a16="http://schemas.microsoft.com/office/drawing/2014/main" id="{55A6552A-AA64-2A99-81A8-EA63117AF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76" y="7046449"/>
            <a:ext cx="4528293" cy="3413271"/>
          </a:xfrm>
          <a:prstGeom prst="rect">
            <a:avLst/>
          </a:prstGeom>
          <a:ln w="76200">
            <a:solidFill>
              <a:srgbClr val="FF9D1A"/>
            </a:solidFill>
          </a:ln>
        </p:spPr>
      </p:pic>
      <p:pic>
        <p:nvPicPr>
          <p:cNvPr id="25" name="Picture 24" descr="A picture containing vegetable&#10;&#10;Description automatically generated">
            <a:extLst>
              <a:ext uri="{FF2B5EF4-FFF2-40B4-BE49-F238E27FC236}">
                <a16:creationId xmlns:a16="http://schemas.microsoft.com/office/drawing/2014/main" id="{9EB182C0-7A83-A5CF-4AA3-CDECFBE71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0076" y="7046449"/>
            <a:ext cx="4528293" cy="3413271"/>
          </a:xfrm>
          <a:prstGeom prst="rect">
            <a:avLst/>
          </a:prstGeom>
          <a:ln w="76200">
            <a:solidFill>
              <a:srgbClr val="FF9D1A"/>
            </a:solidFill>
          </a:ln>
        </p:spPr>
      </p:pic>
      <p:pic>
        <p:nvPicPr>
          <p:cNvPr id="26" name="Picture 25" descr="A picture containing vegetable&#10;&#10;Description automatically generated">
            <a:extLst>
              <a:ext uri="{FF2B5EF4-FFF2-40B4-BE49-F238E27FC236}">
                <a16:creationId xmlns:a16="http://schemas.microsoft.com/office/drawing/2014/main" id="{B3E66F04-683D-5D06-0798-D180A2E83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3076" y="2845289"/>
            <a:ext cx="4528293" cy="3413271"/>
          </a:xfrm>
          <a:prstGeom prst="rect">
            <a:avLst/>
          </a:prstGeom>
          <a:ln w="76200">
            <a:solidFill>
              <a:srgbClr val="FF9D1A"/>
            </a:solidFill>
          </a:ln>
        </p:spPr>
      </p:pic>
      <p:pic>
        <p:nvPicPr>
          <p:cNvPr id="27" name="Picture 26" descr="A picture containing vegetable&#10;&#10;Description automatically generated">
            <a:extLst>
              <a:ext uri="{FF2B5EF4-FFF2-40B4-BE49-F238E27FC236}">
                <a16:creationId xmlns:a16="http://schemas.microsoft.com/office/drawing/2014/main" id="{50F95AEA-FE03-9AD4-BCAF-342545275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3076" y="11247609"/>
            <a:ext cx="4528293" cy="3413271"/>
          </a:xfrm>
          <a:prstGeom prst="rect">
            <a:avLst/>
          </a:prstGeom>
          <a:ln w="76200">
            <a:solidFill>
              <a:srgbClr val="FF9D1A"/>
            </a:solidFill>
          </a:ln>
        </p:spPr>
      </p:pic>
      <p:sp>
        <p:nvSpPr>
          <p:cNvPr id="28" name="Arrow: Right 27">
            <a:extLst>
              <a:ext uri="{FF2B5EF4-FFF2-40B4-BE49-F238E27FC236}">
                <a16:creationId xmlns:a16="http://schemas.microsoft.com/office/drawing/2014/main" id="{2D46A230-518C-B746-DA4C-7EFD0C6875E7}"/>
              </a:ext>
            </a:extLst>
          </p:cNvPr>
          <p:cNvSpPr/>
          <p:nvPr/>
        </p:nvSpPr>
        <p:spPr>
          <a:xfrm>
            <a:off x="6743848" y="1271209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Arrow: Right 28">
            <a:extLst>
              <a:ext uri="{FF2B5EF4-FFF2-40B4-BE49-F238E27FC236}">
                <a16:creationId xmlns:a16="http://schemas.microsoft.com/office/drawing/2014/main" id="{EB3956D4-1267-8EBD-5786-62D80657B832}"/>
              </a:ext>
            </a:extLst>
          </p:cNvPr>
          <p:cNvSpPr/>
          <p:nvPr/>
        </p:nvSpPr>
        <p:spPr>
          <a:xfrm>
            <a:off x="14490849" y="1271209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Arrow: Right 29">
            <a:extLst>
              <a:ext uri="{FF2B5EF4-FFF2-40B4-BE49-F238E27FC236}">
                <a16:creationId xmlns:a16="http://schemas.microsoft.com/office/drawing/2014/main" id="{3EB9E6E8-C380-466F-F118-47662E24DD4E}"/>
              </a:ext>
            </a:extLst>
          </p:cNvPr>
          <p:cNvSpPr/>
          <p:nvPr/>
        </p:nvSpPr>
        <p:spPr>
          <a:xfrm>
            <a:off x="14490848" y="851093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Arrow: Right 30">
            <a:extLst>
              <a:ext uri="{FF2B5EF4-FFF2-40B4-BE49-F238E27FC236}">
                <a16:creationId xmlns:a16="http://schemas.microsoft.com/office/drawing/2014/main" id="{32515FF8-10D7-FEBD-CFA3-1FD4C5DAC54A}"/>
              </a:ext>
            </a:extLst>
          </p:cNvPr>
          <p:cNvSpPr/>
          <p:nvPr/>
        </p:nvSpPr>
        <p:spPr>
          <a:xfrm>
            <a:off x="14490848" y="430977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Arrow: Right 31">
            <a:extLst>
              <a:ext uri="{FF2B5EF4-FFF2-40B4-BE49-F238E27FC236}">
                <a16:creationId xmlns:a16="http://schemas.microsoft.com/office/drawing/2014/main" id="{1699F10F-4E1D-55AE-636E-EFB7E3818F6B}"/>
              </a:ext>
            </a:extLst>
          </p:cNvPr>
          <p:cNvSpPr/>
          <p:nvPr/>
        </p:nvSpPr>
        <p:spPr>
          <a:xfrm>
            <a:off x="6743849" y="430977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Arrow: Right 32">
            <a:extLst>
              <a:ext uri="{FF2B5EF4-FFF2-40B4-BE49-F238E27FC236}">
                <a16:creationId xmlns:a16="http://schemas.microsoft.com/office/drawing/2014/main" id="{63A3C0C1-AE4C-74F0-4C06-B36851791EB2}"/>
              </a:ext>
            </a:extLst>
          </p:cNvPr>
          <p:cNvSpPr/>
          <p:nvPr/>
        </p:nvSpPr>
        <p:spPr>
          <a:xfrm>
            <a:off x="6743849" y="851093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39303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ROUND TURN</a:t>
            </a:r>
          </a:p>
        </p:txBody>
      </p:sp>
      <p:sp>
        <p:nvSpPr>
          <p:cNvPr id="13" name="TextBox 12">
            <a:extLst>
              <a:ext uri="{FF2B5EF4-FFF2-40B4-BE49-F238E27FC236}">
                <a16:creationId xmlns:a16="http://schemas.microsoft.com/office/drawing/2014/main" id="{16BF9F24-4547-8A1F-9F6D-2BA20772EE3F}"/>
              </a:ext>
            </a:extLst>
          </p:cNvPr>
          <p:cNvSpPr txBox="1"/>
          <p:nvPr/>
        </p:nvSpPr>
        <p:spPr>
          <a:xfrm>
            <a:off x="243840" y="3035360"/>
            <a:ext cx="9204960" cy="3046988"/>
          </a:xfrm>
          <a:prstGeom prst="rect">
            <a:avLst/>
          </a:prstGeom>
          <a:noFill/>
        </p:spPr>
        <p:txBody>
          <a:bodyPr wrap="square" rtlCol="0">
            <a:spAutoFit/>
          </a:bodyPr>
          <a:lstStyle/>
          <a:p>
            <a:r>
              <a:rPr lang="en-GB" sz="3200" dirty="0"/>
              <a:t>The rope has to completely go around the anchor twice with both ends of the rope finish on the starting side of the anchor. Bring the rope around the anchor so that the rope wraps around the rear of the anchor twice, and one in the front with the rope not crossing over itself.</a:t>
            </a:r>
            <a:endParaRPr lang="en-AU" sz="3200" dirty="0"/>
          </a:p>
        </p:txBody>
      </p:sp>
      <p:sp>
        <p:nvSpPr>
          <p:cNvPr id="20" name="TextBox 19">
            <a:extLst>
              <a:ext uri="{FF2B5EF4-FFF2-40B4-BE49-F238E27FC236}">
                <a16:creationId xmlns:a16="http://schemas.microsoft.com/office/drawing/2014/main" id="{0C9B776E-DA3E-6226-AE7D-E8AD2BC139F3}"/>
              </a:ext>
            </a:extLst>
          </p:cNvPr>
          <p:cNvSpPr txBox="1"/>
          <p:nvPr/>
        </p:nvSpPr>
        <p:spPr>
          <a:xfrm>
            <a:off x="11934825" y="2696208"/>
            <a:ext cx="9204960" cy="3046988"/>
          </a:xfrm>
          <a:prstGeom prst="rect">
            <a:avLst/>
          </a:prstGeom>
          <a:noFill/>
        </p:spPr>
        <p:txBody>
          <a:bodyPr wrap="square" rtlCol="0">
            <a:spAutoFit/>
          </a:bodyPr>
          <a:lstStyle/>
          <a:p>
            <a:r>
              <a:rPr lang="en-AU" sz="3200" b="1" dirty="0"/>
              <a:t>Benefits and uses</a:t>
            </a:r>
            <a:br>
              <a:rPr lang="en-AU" sz="3200" dirty="0"/>
            </a:br>
            <a:r>
              <a:rPr lang="en-GB" sz="3200" dirty="0"/>
              <a:t>• The round turn can be used to keep tension on the rope holding a person on a stretcher.</a:t>
            </a:r>
            <a:br>
              <a:rPr lang="en-GB" sz="3200" dirty="0"/>
            </a:br>
            <a:r>
              <a:rPr lang="en-GB" sz="3200" dirty="0"/>
              <a:t>• The rope runs around the object to provide 360-degree contact which then distributing the load over the anchor. </a:t>
            </a:r>
            <a:endParaRPr lang="en-AU" sz="3200" dirty="0"/>
          </a:p>
        </p:txBody>
      </p:sp>
      <p:sp>
        <p:nvSpPr>
          <p:cNvPr id="24" name="TextBox 23">
            <a:extLst>
              <a:ext uri="{FF2B5EF4-FFF2-40B4-BE49-F238E27FC236}">
                <a16:creationId xmlns:a16="http://schemas.microsoft.com/office/drawing/2014/main" id="{1C4D8127-51C6-E4CE-06A6-6FBABB3164EB}"/>
              </a:ext>
            </a:extLst>
          </p:cNvPr>
          <p:cNvSpPr txBox="1"/>
          <p:nvPr/>
        </p:nvSpPr>
        <p:spPr>
          <a:xfrm>
            <a:off x="11810807" y="6061720"/>
            <a:ext cx="9328977" cy="1569660"/>
          </a:xfrm>
          <a:prstGeom prst="rect">
            <a:avLst/>
          </a:prstGeom>
          <a:noFill/>
        </p:spPr>
        <p:txBody>
          <a:bodyPr wrap="square" rtlCol="0">
            <a:spAutoFit/>
          </a:bodyPr>
          <a:lstStyle/>
          <a:p>
            <a:r>
              <a:rPr lang="en-AU" sz="3200" b="1" dirty="0"/>
              <a:t>Problems</a:t>
            </a:r>
            <a:br>
              <a:rPr lang="en-AU" sz="3200" b="1" dirty="0"/>
            </a:br>
            <a:r>
              <a:rPr lang="en-GB" sz="3200" dirty="0"/>
              <a:t>• A round turn must have constant tension on it at all times.</a:t>
            </a:r>
            <a:endParaRPr lang="en-AU" sz="3200" dirty="0"/>
          </a:p>
        </p:txBody>
      </p:sp>
      <p:pic>
        <p:nvPicPr>
          <p:cNvPr id="25" name="Picture 24">
            <a:extLst>
              <a:ext uri="{FF2B5EF4-FFF2-40B4-BE49-F238E27FC236}">
                <a16:creationId xmlns:a16="http://schemas.microsoft.com/office/drawing/2014/main" id="{164B9AFD-FB4D-987F-3B80-9758C9F6B5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6076" y="9365664"/>
            <a:ext cx="5357769" cy="4038501"/>
          </a:xfrm>
          <a:prstGeom prst="rect">
            <a:avLst/>
          </a:prstGeom>
          <a:ln w="76200">
            <a:solidFill>
              <a:srgbClr val="FF9D1A"/>
            </a:solidFill>
          </a:ln>
        </p:spPr>
      </p:pic>
      <p:pic>
        <p:nvPicPr>
          <p:cNvPr id="26" name="Picture 25">
            <a:extLst>
              <a:ext uri="{FF2B5EF4-FFF2-40B4-BE49-F238E27FC236}">
                <a16:creationId xmlns:a16="http://schemas.microsoft.com/office/drawing/2014/main" id="{723FF706-1299-588E-BA64-01C8D0D7D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62847" y="9365664"/>
            <a:ext cx="5357769" cy="4038501"/>
          </a:xfrm>
          <a:prstGeom prst="rect">
            <a:avLst/>
          </a:prstGeom>
          <a:ln w="76200">
            <a:solidFill>
              <a:srgbClr val="FF9D1A"/>
            </a:solidFill>
          </a:ln>
        </p:spPr>
      </p:pic>
      <p:pic>
        <p:nvPicPr>
          <p:cNvPr id="27" name="Picture 26">
            <a:extLst>
              <a:ext uri="{FF2B5EF4-FFF2-40B4-BE49-F238E27FC236}">
                <a16:creationId xmlns:a16="http://schemas.microsoft.com/office/drawing/2014/main" id="{59D5C09E-B7C8-FA78-4E0B-DFB2BFFDA0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59779" y="9365664"/>
            <a:ext cx="5357769" cy="4038501"/>
          </a:xfrm>
          <a:prstGeom prst="rect">
            <a:avLst/>
          </a:prstGeom>
          <a:ln w="76200">
            <a:solidFill>
              <a:srgbClr val="FF9D1A"/>
            </a:solidFill>
          </a:ln>
        </p:spPr>
      </p:pic>
      <p:sp>
        <p:nvSpPr>
          <p:cNvPr id="28" name="Arrow: Right 27">
            <a:extLst>
              <a:ext uri="{FF2B5EF4-FFF2-40B4-BE49-F238E27FC236}">
                <a16:creationId xmlns:a16="http://schemas.microsoft.com/office/drawing/2014/main" id="{9A710B92-BE9F-E808-1ABD-27B3ED8848F1}"/>
              </a:ext>
            </a:extLst>
          </p:cNvPr>
          <p:cNvSpPr/>
          <p:nvPr/>
        </p:nvSpPr>
        <p:spPr>
          <a:xfrm>
            <a:off x="6883472" y="11142763"/>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Arrow: Right 28">
            <a:extLst>
              <a:ext uri="{FF2B5EF4-FFF2-40B4-BE49-F238E27FC236}">
                <a16:creationId xmlns:a16="http://schemas.microsoft.com/office/drawing/2014/main" id="{0A22C631-31FB-C0D1-6E4C-EC2C594312EF}"/>
              </a:ext>
            </a:extLst>
          </p:cNvPr>
          <p:cNvSpPr/>
          <p:nvPr/>
        </p:nvSpPr>
        <p:spPr>
          <a:xfrm>
            <a:off x="14030324" y="11142763"/>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75300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1323439"/>
          </a:xfrm>
          <a:prstGeom prst="rect">
            <a:avLst/>
          </a:prstGeom>
          <a:noFill/>
        </p:spPr>
        <p:txBody>
          <a:bodyPr wrap="square" rtlCol="0">
            <a:spAutoFit/>
          </a:bodyPr>
          <a:lstStyle/>
          <a:p>
            <a:pPr algn="ctr"/>
            <a:r>
              <a:rPr lang="en-AU" sz="8000" b="1" dirty="0">
                <a:latin typeface="Amasis MT Pro Black" panose="02040A04050005020304" pitchFamily="18" charset="0"/>
              </a:rPr>
              <a:t>ROUND TURN  AND TWO HALF HITCHES</a:t>
            </a:r>
          </a:p>
        </p:txBody>
      </p:sp>
      <p:sp>
        <p:nvSpPr>
          <p:cNvPr id="13" name="TextBox 12">
            <a:extLst>
              <a:ext uri="{FF2B5EF4-FFF2-40B4-BE49-F238E27FC236}">
                <a16:creationId xmlns:a16="http://schemas.microsoft.com/office/drawing/2014/main" id="{16BF9F24-4547-8A1F-9F6D-2BA20772EE3F}"/>
              </a:ext>
            </a:extLst>
          </p:cNvPr>
          <p:cNvSpPr txBox="1"/>
          <p:nvPr/>
        </p:nvSpPr>
        <p:spPr>
          <a:xfrm>
            <a:off x="243840" y="2100640"/>
            <a:ext cx="9204960" cy="3046988"/>
          </a:xfrm>
          <a:prstGeom prst="rect">
            <a:avLst/>
          </a:prstGeom>
          <a:noFill/>
        </p:spPr>
        <p:txBody>
          <a:bodyPr wrap="square" rtlCol="0">
            <a:spAutoFit/>
          </a:bodyPr>
          <a:lstStyle/>
          <a:p>
            <a:r>
              <a:rPr lang="en-GB" sz="3200" dirty="0"/>
              <a:t>This knot is used to secure the running end of a rope to a pole or ring. Form the knot with a round turn on the pole or ring, with two half-hitches on the standing part of the rope. It has the great advantage of adjusting the load by the round turn and then securing it with two half-hitches on the standing part.</a:t>
            </a:r>
            <a:endParaRPr lang="en-AU" sz="3200" dirty="0"/>
          </a:p>
        </p:txBody>
      </p:sp>
      <p:sp>
        <p:nvSpPr>
          <p:cNvPr id="20" name="TextBox 19">
            <a:extLst>
              <a:ext uri="{FF2B5EF4-FFF2-40B4-BE49-F238E27FC236}">
                <a16:creationId xmlns:a16="http://schemas.microsoft.com/office/drawing/2014/main" id="{0C9B776E-DA3E-6226-AE7D-E8AD2BC139F3}"/>
              </a:ext>
            </a:extLst>
          </p:cNvPr>
          <p:cNvSpPr txBox="1"/>
          <p:nvPr/>
        </p:nvSpPr>
        <p:spPr>
          <a:xfrm>
            <a:off x="11934825" y="1761488"/>
            <a:ext cx="9204960" cy="4031873"/>
          </a:xfrm>
          <a:prstGeom prst="rect">
            <a:avLst/>
          </a:prstGeom>
          <a:noFill/>
        </p:spPr>
        <p:txBody>
          <a:bodyPr wrap="square" rtlCol="0">
            <a:spAutoFit/>
          </a:bodyPr>
          <a:lstStyle/>
          <a:p>
            <a:r>
              <a:rPr lang="en-AU" sz="3200" b="1" dirty="0"/>
              <a:t>Benefits and uses</a:t>
            </a:r>
            <a:br>
              <a:rPr lang="en-AU" sz="3200" dirty="0"/>
            </a:br>
            <a:r>
              <a:rPr lang="en-GB" sz="3200" dirty="0"/>
              <a:t>• Used for tying a rope at right-angles to a pole, a fixed object or tensioning tarps.</a:t>
            </a:r>
            <a:br>
              <a:rPr lang="en-GB" sz="3200" dirty="0"/>
            </a:br>
            <a:r>
              <a:rPr lang="en-GB" sz="3200" dirty="0"/>
              <a:t>• Can be tied and adjusted when the rope is under tension for example, tarping.</a:t>
            </a:r>
            <a:br>
              <a:rPr lang="en-GB" sz="3200" dirty="0"/>
            </a:br>
            <a:r>
              <a:rPr lang="en-GB" sz="3200" dirty="0"/>
              <a:t>• Ideal to tie a rope to a smooth, moveable, or irregularly shaped object, because it does not rely on friction between the rope and the object</a:t>
            </a:r>
            <a:endParaRPr lang="en-AU" sz="3200" dirty="0"/>
          </a:p>
        </p:txBody>
      </p:sp>
      <p:sp>
        <p:nvSpPr>
          <p:cNvPr id="24" name="TextBox 23">
            <a:extLst>
              <a:ext uri="{FF2B5EF4-FFF2-40B4-BE49-F238E27FC236}">
                <a16:creationId xmlns:a16="http://schemas.microsoft.com/office/drawing/2014/main" id="{1C4D8127-51C6-E4CE-06A6-6FBABB3164EB}"/>
              </a:ext>
            </a:extLst>
          </p:cNvPr>
          <p:cNvSpPr txBox="1"/>
          <p:nvPr/>
        </p:nvSpPr>
        <p:spPr>
          <a:xfrm>
            <a:off x="11810807" y="6061720"/>
            <a:ext cx="9328977" cy="3539430"/>
          </a:xfrm>
          <a:prstGeom prst="rect">
            <a:avLst/>
          </a:prstGeom>
          <a:noFill/>
        </p:spPr>
        <p:txBody>
          <a:bodyPr wrap="square" rtlCol="0">
            <a:spAutoFit/>
          </a:bodyPr>
          <a:lstStyle/>
          <a:p>
            <a:r>
              <a:rPr lang="en-AU" sz="3200" b="1" dirty="0"/>
              <a:t>Problems</a:t>
            </a:r>
            <a:br>
              <a:rPr lang="en-AU" sz="3200" b="1" dirty="0"/>
            </a:br>
            <a:r>
              <a:rPr lang="en-GB" sz="3200" dirty="0"/>
              <a:t>• Can be hard to untie when wet and tight</a:t>
            </a:r>
            <a:br>
              <a:rPr lang="en-GB" sz="3200" dirty="0"/>
            </a:br>
            <a:r>
              <a:rPr lang="en-GB" sz="3200" dirty="0"/>
              <a:t>• When tying the half hitches, the end should keep passing around the standing rope in a consistent direction, (i.e. to form a clove hitch around it). This reduces the tendency of the second half hitch to loosen. </a:t>
            </a:r>
            <a:endParaRPr lang="en-AU" sz="3200" dirty="0"/>
          </a:p>
        </p:txBody>
      </p:sp>
      <p:pic>
        <p:nvPicPr>
          <p:cNvPr id="25" name="Picture 24">
            <a:extLst>
              <a:ext uri="{FF2B5EF4-FFF2-40B4-BE49-F238E27FC236}">
                <a16:creationId xmlns:a16="http://schemas.microsoft.com/office/drawing/2014/main" id="{164B9AFD-FB4D-987F-3B80-9758C9F6B5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84156" y="10950624"/>
            <a:ext cx="5357769" cy="4038501"/>
          </a:xfrm>
          <a:prstGeom prst="rect">
            <a:avLst/>
          </a:prstGeom>
          <a:ln w="76200">
            <a:solidFill>
              <a:srgbClr val="0078B0"/>
            </a:solidFill>
          </a:ln>
        </p:spPr>
      </p:pic>
      <p:pic>
        <p:nvPicPr>
          <p:cNvPr id="26" name="Picture 25">
            <a:extLst>
              <a:ext uri="{FF2B5EF4-FFF2-40B4-BE49-F238E27FC236}">
                <a16:creationId xmlns:a16="http://schemas.microsoft.com/office/drawing/2014/main" id="{723FF706-1299-588E-BA64-01C8D0D7D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80927" y="10950624"/>
            <a:ext cx="5357769" cy="4038501"/>
          </a:xfrm>
          <a:prstGeom prst="rect">
            <a:avLst/>
          </a:prstGeom>
          <a:ln w="76200">
            <a:solidFill>
              <a:srgbClr val="0078B0"/>
            </a:solidFill>
          </a:ln>
        </p:spPr>
      </p:pic>
      <p:sp>
        <p:nvSpPr>
          <p:cNvPr id="28" name="Arrow: Right 27">
            <a:extLst>
              <a:ext uri="{FF2B5EF4-FFF2-40B4-BE49-F238E27FC236}">
                <a16:creationId xmlns:a16="http://schemas.microsoft.com/office/drawing/2014/main" id="{9A710B92-BE9F-E808-1ABD-27B3ED8848F1}"/>
              </a:ext>
            </a:extLst>
          </p:cNvPr>
          <p:cNvSpPr/>
          <p:nvPr/>
        </p:nvSpPr>
        <p:spPr>
          <a:xfrm>
            <a:off x="9301552" y="1272772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09146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1AD041-31E7-953A-04DB-444505437B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6076" y="2934384"/>
            <a:ext cx="5357769" cy="4038501"/>
          </a:xfrm>
          <a:prstGeom prst="rect">
            <a:avLst/>
          </a:prstGeom>
          <a:ln w="76200">
            <a:solidFill>
              <a:srgbClr val="0078B0"/>
            </a:solidFill>
          </a:ln>
        </p:spPr>
      </p:pic>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1323439"/>
          </a:xfrm>
          <a:prstGeom prst="rect">
            <a:avLst/>
          </a:prstGeom>
          <a:noFill/>
        </p:spPr>
        <p:txBody>
          <a:bodyPr wrap="square" rtlCol="0">
            <a:spAutoFit/>
          </a:bodyPr>
          <a:lstStyle/>
          <a:p>
            <a:pPr algn="ctr"/>
            <a:r>
              <a:rPr lang="en-AU" sz="8000" b="1" dirty="0">
                <a:latin typeface="Amasis MT Pro Black" panose="02040A04050005020304" pitchFamily="18" charset="0"/>
              </a:rPr>
              <a:t>ROUND TURN  AND TWO HALF HITCHES</a:t>
            </a:r>
          </a:p>
        </p:txBody>
      </p:sp>
      <p:pic>
        <p:nvPicPr>
          <p:cNvPr id="14" name="Picture 13">
            <a:extLst>
              <a:ext uri="{FF2B5EF4-FFF2-40B4-BE49-F238E27FC236}">
                <a16:creationId xmlns:a16="http://schemas.microsoft.com/office/drawing/2014/main" id="{2BEEEEC8-0BB2-CF42-45B6-2D789FC830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12926" y="2934384"/>
            <a:ext cx="5357769" cy="4038501"/>
          </a:xfrm>
          <a:prstGeom prst="rect">
            <a:avLst/>
          </a:prstGeom>
          <a:ln w="76200">
            <a:solidFill>
              <a:srgbClr val="0078B0"/>
            </a:solidFill>
          </a:ln>
        </p:spPr>
      </p:pic>
      <p:pic>
        <p:nvPicPr>
          <p:cNvPr id="15" name="Picture 14">
            <a:extLst>
              <a:ext uri="{FF2B5EF4-FFF2-40B4-BE49-F238E27FC236}">
                <a16:creationId xmlns:a16="http://schemas.microsoft.com/office/drawing/2014/main" id="{58604F6A-2AFD-8192-DF41-D5A3F41AFB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59779" y="2934384"/>
            <a:ext cx="5357769" cy="4038501"/>
          </a:xfrm>
          <a:prstGeom prst="rect">
            <a:avLst/>
          </a:prstGeom>
          <a:ln w="76200">
            <a:solidFill>
              <a:srgbClr val="0078B0"/>
            </a:solidFill>
          </a:ln>
        </p:spPr>
      </p:pic>
      <p:pic>
        <p:nvPicPr>
          <p:cNvPr id="16" name="Picture 15">
            <a:extLst>
              <a:ext uri="{FF2B5EF4-FFF2-40B4-BE49-F238E27FC236}">
                <a16:creationId xmlns:a16="http://schemas.microsoft.com/office/drawing/2014/main" id="{FBC4E7F8-9B83-A15F-7BE4-C4507F26CD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6076" y="9365664"/>
            <a:ext cx="5357769" cy="4038501"/>
          </a:xfrm>
          <a:prstGeom prst="rect">
            <a:avLst/>
          </a:prstGeom>
          <a:ln w="76200">
            <a:solidFill>
              <a:srgbClr val="0078B0"/>
            </a:solidFill>
          </a:ln>
        </p:spPr>
      </p:pic>
      <p:pic>
        <p:nvPicPr>
          <p:cNvPr id="17" name="Picture 16">
            <a:extLst>
              <a:ext uri="{FF2B5EF4-FFF2-40B4-BE49-F238E27FC236}">
                <a16:creationId xmlns:a16="http://schemas.microsoft.com/office/drawing/2014/main" id="{48E0A831-35CE-FF87-E10C-6170D72A02F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62847" y="9365664"/>
            <a:ext cx="5357769" cy="4038501"/>
          </a:xfrm>
          <a:prstGeom prst="rect">
            <a:avLst/>
          </a:prstGeom>
          <a:ln w="76200">
            <a:solidFill>
              <a:srgbClr val="0078B0"/>
            </a:solidFill>
          </a:ln>
        </p:spPr>
      </p:pic>
      <p:pic>
        <p:nvPicPr>
          <p:cNvPr id="18" name="Picture 17">
            <a:extLst>
              <a:ext uri="{FF2B5EF4-FFF2-40B4-BE49-F238E27FC236}">
                <a16:creationId xmlns:a16="http://schemas.microsoft.com/office/drawing/2014/main" id="{83638697-2C2C-41AF-23A9-66A648CB222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159779" y="9365664"/>
            <a:ext cx="5357769" cy="4038501"/>
          </a:xfrm>
          <a:prstGeom prst="rect">
            <a:avLst/>
          </a:prstGeom>
          <a:ln w="76200">
            <a:solidFill>
              <a:srgbClr val="0078B0"/>
            </a:solidFill>
          </a:ln>
        </p:spPr>
      </p:pic>
      <p:sp>
        <p:nvSpPr>
          <p:cNvPr id="19" name="Arrow: Right 18">
            <a:extLst>
              <a:ext uri="{FF2B5EF4-FFF2-40B4-BE49-F238E27FC236}">
                <a16:creationId xmlns:a16="http://schemas.microsoft.com/office/drawing/2014/main" id="{375A1EFA-F1E4-C0BA-2E8A-16EBF76DD696}"/>
              </a:ext>
            </a:extLst>
          </p:cNvPr>
          <p:cNvSpPr/>
          <p:nvPr/>
        </p:nvSpPr>
        <p:spPr>
          <a:xfrm>
            <a:off x="14005363" y="471148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Right 20">
            <a:extLst>
              <a:ext uri="{FF2B5EF4-FFF2-40B4-BE49-F238E27FC236}">
                <a16:creationId xmlns:a16="http://schemas.microsoft.com/office/drawing/2014/main" id="{14C6C54B-B8B2-FD34-B025-926CDEAFBD57}"/>
              </a:ext>
            </a:extLst>
          </p:cNvPr>
          <p:cNvSpPr/>
          <p:nvPr/>
        </p:nvSpPr>
        <p:spPr>
          <a:xfrm>
            <a:off x="6883472" y="1114276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Right 21">
            <a:extLst>
              <a:ext uri="{FF2B5EF4-FFF2-40B4-BE49-F238E27FC236}">
                <a16:creationId xmlns:a16="http://schemas.microsoft.com/office/drawing/2014/main" id="{B0649C86-3993-28C0-33F5-AA380910C3D7}"/>
              </a:ext>
            </a:extLst>
          </p:cNvPr>
          <p:cNvSpPr/>
          <p:nvPr/>
        </p:nvSpPr>
        <p:spPr>
          <a:xfrm>
            <a:off x="7010912" y="486388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rrow: Right 22">
            <a:extLst>
              <a:ext uri="{FF2B5EF4-FFF2-40B4-BE49-F238E27FC236}">
                <a16:creationId xmlns:a16="http://schemas.microsoft.com/office/drawing/2014/main" id="{42FF2D3E-5E62-6E6D-96A3-F1ADB1110AF8}"/>
              </a:ext>
            </a:extLst>
          </p:cNvPr>
          <p:cNvSpPr/>
          <p:nvPr/>
        </p:nvSpPr>
        <p:spPr>
          <a:xfrm>
            <a:off x="14030324" y="1114276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49932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CLOVE HITCH</a:t>
            </a:r>
          </a:p>
        </p:txBody>
      </p:sp>
      <p:pic>
        <p:nvPicPr>
          <p:cNvPr id="20" name="Picture 19">
            <a:extLst>
              <a:ext uri="{FF2B5EF4-FFF2-40B4-BE49-F238E27FC236}">
                <a16:creationId xmlns:a16="http://schemas.microsoft.com/office/drawing/2014/main" id="{1DC14160-CB6F-07A3-A00C-5EFBB507AC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360076" y="11247609"/>
            <a:ext cx="4528292" cy="3413271"/>
          </a:xfrm>
          <a:prstGeom prst="rect">
            <a:avLst/>
          </a:prstGeom>
          <a:ln w="76200">
            <a:solidFill>
              <a:srgbClr val="FF9D1A"/>
            </a:solidFill>
          </a:ln>
        </p:spPr>
      </p:pic>
      <p:pic>
        <p:nvPicPr>
          <p:cNvPr id="21" name="Picture 20">
            <a:extLst>
              <a:ext uri="{FF2B5EF4-FFF2-40B4-BE49-F238E27FC236}">
                <a16:creationId xmlns:a16="http://schemas.microsoft.com/office/drawing/2014/main" id="{BDCEDFCE-005C-DEDE-445A-70FF993F01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13076" y="7046449"/>
            <a:ext cx="4528292" cy="3413271"/>
          </a:xfrm>
          <a:prstGeom prst="rect">
            <a:avLst/>
          </a:prstGeom>
          <a:ln w="76200">
            <a:solidFill>
              <a:srgbClr val="FF9D1A"/>
            </a:solidFill>
          </a:ln>
        </p:spPr>
      </p:pic>
      <p:pic>
        <p:nvPicPr>
          <p:cNvPr id="22" name="Picture 21">
            <a:extLst>
              <a:ext uri="{FF2B5EF4-FFF2-40B4-BE49-F238E27FC236}">
                <a16:creationId xmlns:a16="http://schemas.microsoft.com/office/drawing/2014/main" id="{0A87736B-4D53-165F-44BA-F24CD3C71C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60076" y="2845289"/>
            <a:ext cx="4528292" cy="3413271"/>
          </a:xfrm>
          <a:prstGeom prst="rect">
            <a:avLst/>
          </a:prstGeom>
          <a:ln w="76200">
            <a:solidFill>
              <a:srgbClr val="FF9D1A"/>
            </a:solidFill>
          </a:ln>
        </p:spPr>
      </p:pic>
      <p:pic>
        <p:nvPicPr>
          <p:cNvPr id="25" name="Picture 24">
            <a:extLst>
              <a:ext uri="{FF2B5EF4-FFF2-40B4-BE49-F238E27FC236}">
                <a16:creationId xmlns:a16="http://schemas.microsoft.com/office/drawing/2014/main" id="{9EB182C0-7A83-A5CF-4AA3-CDECFBE71C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360076" y="7046449"/>
            <a:ext cx="4528292" cy="3413271"/>
          </a:xfrm>
          <a:prstGeom prst="rect">
            <a:avLst/>
          </a:prstGeom>
          <a:ln w="76200">
            <a:solidFill>
              <a:srgbClr val="FF9D1A"/>
            </a:solidFill>
          </a:ln>
        </p:spPr>
      </p:pic>
      <p:pic>
        <p:nvPicPr>
          <p:cNvPr id="26" name="Picture 25">
            <a:extLst>
              <a:ext uri="{FF2B5EF4-FFF2-40B4-BE49-F238E27FC236}">
                <a16:creationId xmlns:a16="http://schemas.microsoft.com/office/drawing/2014/main" id="{B3E66F04-683D-5D06-0798-D180A2E831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13076" y="2845289"/>
            <a:ext cx="4528292" cy="3413271"/>
          </a:xfrm>
          <a:prstGeom prst="rect">
            <a:avLst/>
          </a:prstGeom>
          <a:ln w="76200">
            <a:solidFill>
              <a:srgbClr val="FF9D1A"/>
            </a:solidFill>
          </a:ln>
        </p:spPr>
      </p:pic>
      <p:pic>
        <p:nvPicPr>
          <p:cNvPr id="27" name="Picture 26">
            <a:extLst>
              <a:ext uri="{FF2B5EF4-FFF2-40B4-BE49-F238E27FC236}">
                <a16:creationId xmlns:a16="http://schemas.microsoft.com/office/drawing/2014/main" id="{50F95AEA-FE03-9AD4-BCAF-34254527516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13076" y="11247609"/>
            <a:ext cx="4528292" cy="3413271"/>
          </a:xfrm>
          <a:prstGeom prst="rect">
            <a:avLst/>
          </a:prstGeom>
          <a:ln w="76200">
            <a:solidFill>
              <a:srgbClr val="FF9D1A"/>
            </a:solidFill>
          </a:ln>
        </p:spPr>
      </p:pic>
      <p:sp>
        <p:nvSpPr>
          <p:cNvPr id="29" name="Arrow: Right 28">
            <a:extLst>
              <a:ext uri="{FF2B5EF4-FFF2-40B4-BE49-F238E27FC236}">
                <a16:creationId xmlns:a16="http://schemas.microsoft.com/office/drawing/2014/main" id="{EB3956D4-1267-8EBD-5786-62D80657B832}"/>
              </a:ext>
            </a:extLst>
          </p:cNvPr>
          <p:cNvSpPr/>
          <p:nvPr/>
        </p:nvSpPr>
        <p:spPr>
          <a:xfrm>
            <a:off x="14490849" y="1271209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Arrow: Right 29">
            <a:extLst>
              <a:ext uri="{FF2B5EF4-FFF2-40B4-BE49-F238E27FC236}">
                <a16:creationId xmlns:a16="http://schemas.microsoft.com/office/drawing/2014/main" id="{3EB9E6E8-C380-466F-F118-47662E24DD4E}"/>
              </a:ext>
            </a:extLst>
          </p:cNvPr>
          <p:cNvSpPr/>
          <p:nvPr/>
        </p:nvSpPr>
        <p:spPr>
          <a:xfrm>
            <a:off x="14490848" y="851093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Arrow: Right 30">
            <a:extLst>
              <a:ext uri="{FF2B5EF4-FFF2-40B4-BE49-F238E27FC236}">
                <a16:creationId xmlns:a16="http://schemas.microsoft.com/office/drawing/2014/main" id="{32515FF8-10D7-FEBD-CFA3-1FD4C5DAC54A}"/>
              </a:ext>
            </a:extLst>
          </p:cNvPr>
          <p:cNvSpPr/>
          <p:nvPr/>
        </p:nvSpPr>
        <p:spPr>
          <a:xfrm>
            <a:off x="14490848" y="4309772"/>
            <a:ext cx="519748" cy="484305"/>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231F2600-7BE6-2B69-89AB-D2765E8DD41B}"/>
              </a:ext>
            </a:extLst>
          </p:cNvPr>
          <p:cNvSpPr txBox="1"/>
          <p:nvPr/>
        </p:nvSpPr>
        <p:spPr>
          <a:xfrm>
            <a:off x="243840" y="3027680"/>
            <a:ext cx="8026400" cy="2062103"/>
          </a:xfrm>
          <a:prstGeom prst="rect">
            <a:avLst/>
          </a:prstGeom>
          <a:noFill/>
        </p:spPr>
        <p:txBody>
          <a:bodyPr wrap="square" rtlCol="0">
            <a:spAutoFit/>
          </a:bodyPr>
          <a:lstStyle/>
          <a:p>
            <a:r>
              <a:rPr lang="en-GB" sz="3200" dirty="0"/>
              <a:t>The clove hitch jams on itself and only holds under load. It can be tied to secure the end of a rope to an object or in the middle of a rope or a triangle sling such as in first aid. </a:t>
            </a:r>
            <a:endParaRPr lang="en-AU" sz="3200" dirty="0"/>
          </a:p>
        </p:txBody>
      </p:sp>
      <p:sp>
        <p:nvSpPr>
          <p:cNvPr id="19" name="TextBox 18">
            <a:extLst>
              <a:ext uri="{FF2B5EF4-FFF2-40B4-BE49-F238E27FC236}">
                <a16:creationId xmlns:a16="http://schemas.microsoft.com/office/drawing/2014/main" id="{FE403FEB-3087-9265-E659-CB199ED77524}"/>
              </a:ext>
            </a:extLst>
          </p:cNvPr>
          <p:cNvSpPr txBox="1"/>
          <p:nvPr/>
        </p:nvSpPr>
        <p:spPr>
          <a:xfrm>
            <a:off x="243840" y="5999924"/>
            <a:ext cx="8026400" cy="1569660"/>
          </a:xfrm>
          <a:prstGeom prst="rect">
            <a:avLst/>
          </a:prstGeom>
          <a:noFill/>
        </p:spPr>
        <p:txBody>
          <a:bodyPr wrap="square" rtlCol="0">
            <a:spAutoFit/>
          </a:bodyPr>
          <a:lstStyle/>
          <a:p>
            <a:r>
              <a:rPr lang="en-AU" sz="3200" b="1" dirty="0"/>
              <a:t>Benefits and uses</a:t>
            </a:r>
            <a:br>
              <a:rPr lang="en-AU" sz="3200" dirty="0"/>
            </a:br>
            <a:r>
              <a:rPr lang="en-GB" sz="3200" dirty="0"/>
              <a:t>• Used for tying a rope at right-angles to a spar or fixed object. </a:t>
            </a:r>
            <a:endParaRPr lang="en-AU" sz="3200" dirty="0"/>
          </a:p>
        </p:txBody>
      </p:sp>
      <p:sp>
        <p:nvSpPr>
          <p:cNvPr id="34" name="TextBox 33">
            <a:extLst>
              <a:ext uri="{FF2B5EF4-FFF2-40B4-BE49-F238E27FC236}">
                <a16:creationId xmlns:a16="http://schemas.microsoft.com/office/drawing/2014/main" id="{52FB99C9-7A46-1D86-45FB-30224D892827}"/>
              </a:ext>
            </a:extLst>
          </p:cNvPr>
          <p:cNvSpPr txBox="1"/>
          <p:nvPr/>
        </p:nvSpPr>
        <p:spPr>
          <a:xfrm>
            <a:off x="243840" y="7677469"/>
            <a:ext cx="8026400" cy="4031873"/>
          </a:xfrm>
          <a:prstGeom prst="rect">
            <a:avLst/>
          </a:prstGeom>
          <a:noFill/>
        </p:spPr>
        <p:txBody>
          <a:bodyPr wrap="square" rtlCol="0">
            <a:spAutoFit/>
          </a:bodyPr>
          <a:lstStyle/>
          <a:p>
            <a:r>
              <a:rPr lang="en-AU" sz="3200" b="1" dirty="0"/>
              <a:t>Problems </a:t>
            </a:r>
            <a:r>
              <a:rPr lang="en-GB" sz="3200" dirty="0"/>
              <a:t>in circumstances where the knot can spill from lack of friction:</a:t>
            </a:r>
            <a:br>
              <a:rPr lang="en-GB" sz="3200" dirty="0"/>
            </a:br>
            <a:r>
              <a:rPr lang="en-GB" sz="3200" dirty="0"/>
              <a:t>• Where the spar is thin (less than twice the diameter of the rope);</a:t>
            </a:r>
            <a:br>
              <a:rPr lang="en-GB" sz="3200" dirty="0"/>
            </a:br>
            <a:r>
              <a:rPr lang="en-GB" sz="3200" dirty="0"/>
              <a:t>• Where the spar is very thick (more than 10 times the diameter of the rope);</a:t>
            </a:r>
            <a:br>
              <a:rPr lang="en-GB" sz="3200" dirty="0"/>
            </a:br>
            <a:r>
              <a:rPr lang="en-GB" sz="3200" dirty="0"/>
              <a:t>• Where the object has flat sides (e.g. a square section post). </a:t>
            </a:r>
            <a:endParaRPr lang="en-AU" sz="3200" dirty="0"/>
          </a:p>
        </p:txBody>
      </p:sp>
      <p:sp>
        <p:nvSpPr>
          <p:cNvPr id="36" name="Text Box 2">
            <a:extLst>
              <a:ext uri="{FF2B5EF4-FFF2-40B4-BE49-F238E27FC236}">
                <a16:creationId xmlns:a16="http://schemas.microsoft.com/office/drawing/2014/main" id="{183A6C2B-B936-C8A0-217B-80532F4A927B}"/>
              </a:ext>
            </a:extLst>
          </p:cNvPr>
          <p:cNvSpPr txBox="1">
            <a:spLocks noChangeArrowheads="1"/>
          </p:cNvSpPr>
          <p:nvPr/>
        </p:nvSpPr>
        <p:spPr bwMode="auto">
          <a:xfrm>
            <a:off x="228598" y="12101707"/>
            <a:ext cx="8041642" cy="894863"/>
          </a:xfrm>
          <a:prstGeom prst="rect">
            <a:avLst/>
          </a:prstGeom>
          <a:solidFill>
            <a:srgbClr val="0078B0"/>
          </a:solidFill>
          <a:ln w="38100">
            <a:solidFill>
              <a:srgbClr val="0078B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AU" sz="4800" b="1"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Warning</a:t>
            </a:r>
            <a:endParaRPr lang="en-AU"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 Box 2">
            <a:extLst>
              <a:ext uri="{FF2B5EF4-FFF2-40B4-BE49-F238E27FC236}">
                <a16:creationId xmlns:a16="http://schemas.microsoft.com/office/drawing/2014/main" id="{C7170472-0A5C-DFA0-3DBF-B2D1AF4C33A3}"/>
              </a:ext>
            </a:extLst>
          </p:cNvPr>
          <p:cNvSpPr txBox="1">
            <a:spLocks noChangeArrowheads="1"/>
          </p:cNvSpPr>
          <p:nvPr/>
        </p:nvSpPr>
        <p:spPr bwMode="auto">
          <a:xfrm>
            <a:off x="228598" y="12996570"/>
            <a:ext cx="8041642" cy="1288390"/>
          </a:xfrm>
          <a:prstGeom prst="rect">
            <a:avLst/>
          </a:prstGeom>
          <a:solidFill>
            <a:srgbClr val="FFFFFF"/>
          </a:solidFill>
          <a:ln w="38100">
            <a:solidFill>
              <a:srgbClr val="0078B0"/>
            </a:solidFill>
            <a:miter lim="800000"/>
            <a:headEnd/>
            <a:tailEnd/>
          </a:ln>
        </p:spPr>
        <p:txBody>
          <a:bodyPr rot="0" vert="horz" wrap="square" lIns="91440" tIns="45720" rIns="91440" bIns="45720" anchor="t" anchorCtr="0">
            <a:noAutofit/>
          </a:bodyPr>
          <a:lstStyle/>
          <a:p>
            <a:pPr algn="ctr">
              <a:spcAft>
                <a:spcPts val="0"/>
              </a:spcAft>
            </a:pPr>
            <a:r>
              <a:rPr lang="en-GB" sz="3200" dirty="0"/>
              <a:t>Because of these risks of spillage, the Clove Hitch is not recommended for climbing.</a:t>
            </a:r>
            <a:endParaRPr lang="en-AU" sz="3200" dirty="0">
              <a:effectLst/>
              <a:latin typeface="MetaMedium-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2356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1862048"/>
          </a:xfrm>
          <a:prstGeom prst="rect">
            <a:avLst/>
          </a:prstGeom>
          <a:noFill/>
        </p:spPr>
        <p:txBody>
          <a:bodyPr wrap="square" rtlCol="0">
            <a:spAutoFit/>
          </a:bodyPr>
          <a:lstStyle/>
          <a:p>
            <a:pPr algn="ctr"/>
            <a:r>
              <a:rPr lang="en-AU" sz="11500" b="1" dirty="0">
                <a:latin typeface="Amasis MT Pro Black" panose="02040A04050005020304" pitchFamily="18" charset="0"/>
              </a:rPr>
              <a:t>CLOVE HITCH IN MIDDLE</a:t>
            </a:r>
          </a:p>
        </p:txBody>
      </p:sp>
      <p:pic>
        <p:nvPicPr>
          <p:cNvPr id="14" name="Picture 13">
            <a:extLst>
              <a:ext uri="{FF2B5EF4-FFF2-40B4-BE49-F238E27FC236}">
                <a16:creationId xmlns:a16="http://schemas.microsoft.com/office/drawing/2014/main" id="{2BEEEEC8-0BB2-CF42-45B6-2D789FC830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12926" y="2934384"/>
            <a:ext cx="5357769" cy="4038502"/>
          </a:xfrm>
          <a:prstGeom prst="rect">
            <a:avLst/>
          </a:prstGeom>
          <a:ln w="76200">
            <a:solidFill>
              <a:srgbClr val="0078B0"/>
            </a:solidFill>
          </a:ln>
        </p:spPr>
      </p:pic>
      <p:pic>
        <p:nvPicPr>
          <p:cNvPr id="15" name="Picture 14">
            <a:extLst>
              <a:ext uri="{FF2B5EF4-FFF2-40B4-BE49-F238E27FC236}">
                <a16:creationId xmlns:a16="http://schemas.microsoft.com/office/drawing/2014/main" id="{58604F6A-2AFD-8192-DF41-D5A3F41AFB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59779" y="2934384"/>
            <a:ext cx="5357769" cy="4038502"/>
          </a:xfrm>
          <a:prstGeom prst="rect">
            <a:avLst/>
          </a:prstGeom>
          <a:ln w="76200">
            <a:solidFill>
              <a:srgbClr val="0078B0"/>
            </a:solidFill>
          </a:ln>
        </p:spPr>
      </p:pic>
      <p:pic>
        <p:nvPicPr>
          <p:cNvPr id="17" name="Picture 16">
            <a:extLst>
              <a:ext uri="{FF2B5EF4-FFF2-40B4-BE49-F238E27FC236}">
                <a16:creationId xmlns:a16="http://schemas.microsoft.com/office/drawing/2014/main" id="{48E0A831-35CE-FF87-E10C-6170D72A02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62847" y="9365664"/>
            <a:ext cx="5357769" cy="4038502"/>
          </a:xfrm>
          <a:prstGeom prst="rect">
            <a:avLst/>
          </a:prstGeom>
          <a:ln w="76200">
            <a:solidFill>
              <a:srgbClr val="0078B0"/>
            </a:solidFill>
          </a:ln>
        </p:spPr>
      </p:pic>
      <p:pic>
        <p:nvPicPr>
          <p:cNvPr id="18" name="Picture 17">
            <a:extLst>
              <a:ext uri="{FF2B5EF4-FFF2-40B4-BE49-F238E27FC236}">
                <a16:creationId xmlns:a16="http://schemas.microsoft.com/office/drawing/2014/main" id="{83638697-2C2C-41AF-23A9-66A648CB22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159779" y="9365664"/>
            <a:ext cx="5357769" cy="4038502"/>
          </a:xfrm>
          <a:prstGeom prst="rect">
            <a:avLst/>
          </a:prstGeom>
          <a:ln w="76200">
            <a:solidFill>
              <a:srgbClr val="0078B0"/>
            </a:solidFill>
          </a:ln>
        </p:spPr>
      </p:pic>
      <p:sp>
        <p:nvSpPr>
          <p:cNvPr id="19" name="Arrow: Right 18">
            <a:extLst>
              <a:ext uri="{FF2B5EF4-FFF2-40B4-BE49-F238E27FC236}">
                <a16:creationId xmlns:a16="http://schemas.microsoft.com/office/drawing/2014/main" id="{375A1EFA-F1E4-C0BA-2E8A-16EBF76DD696}"/>
              </a:ext>
            </a:extLst>
          </p:cNvPr>
          <p:cNvSpPr/>
          <p:nvPr/>
        </p:nvSpPr>
        <p:spPr>
          <a:xfrm>
            <a:off x="14005363" y="471148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rrow: Right 22">
            <a:extLst>
              <a:ext uri="{FF2B5EF4-FFF2-40B4-BE49-F238E27FC236}">
                <a16:creationId xmlns:a16="http://schemas.microsoft.com/office/drawing/2014/main" id="{42FF2D3E-5E62-6E6D-96A3-F1ADB1110AF8}"/>
              </a:ext>
            </a:extLst>
          </p:cNvPr>
          <p:cNvSpPr/>
          <p:nvPr/>
        </p:nvSpPr>
        <p:spPr>
          <a:xfrm>
            <a:off x="14030324" y="11142763"/>
            <a:ext cx="519748" cy="484305"/>
          </a:xfrm>
          <a:prstGeom prst="rightArrow">
            <a:avLst/>
          </a:prstGeom>
          <a:noFill/>
          <a:ln w="76200">
            <a:solidFill>
              <a:srgbClr val="007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0BCD5C63-6C02-A39C-184C-7D60019227C9}"/>
              </a:ext>
            </a:extLst>
          </p:cNvPr>
          <p:cNvSpPr txBox="1"/>
          <p:nvPr/>
        </p:nvSpPr>
        <p:spPr>
          <a:xfrm>
            <a:off x="243840" y="3027680"/>
            <a:ext cx="7498080" cy="2062103"/>
          </a:xfrm>
          <a:prstGeom prst="rect">
            <a:avLst/>
          </a:prstGeom>
          <a:noFill/>
        </p:spPr>
        <p:txBody>
          <a:bodyPr wrap="square" rtlCol="0">
            <a:spAutoFit/>
          </a:bodyPr>
          <a:lstStyle/>
          <a:p>
            <a:r>
              <a:rPr lang="en-GB" sz="3200" dirty="0"/>
              <a:t>The clove hitch jams on itself and only holds under load. It can be tied to secure the end of a rope to an object or in the middle of a rope or a triangle sling such as in first aid. </a:t>
            </a:r>
            <a:endParaRPr lang="en-AU" sz="3200" dirty="0"/>
          </a:p>
        </p:txBody>
      </p:sp>
      <p:sp>
        <p:nvSpPr>
          <p:cNvPr id="25" name="TextBox 24">
            <a:extLst>
              <a:ext uri="{FF2B5EF4-FFF2-40B4-BE49-F238E27FC236}">
                <a16:creationId xmlns:a16="http://schemas.microsoft.com/office/drawing/2014/main" id="{3402AACB-0851-078E-8CBD-9C81F24457BA}"/>
              </a:ext>
            </a:extLst>
          </p:cNvPr>
          <p:cNvSpPr txBox="1"/>
          <p:nvPr/>
        </p:nvSpPr>
        <p:spPr>
          <a:xfrm>
            <a:off x="243840" y="5999924"/>
            <a:ext cx="7498080" cy="1569660"/>
          </a:xfrm>
          <a:prstGeom prst="rect">
            <a:avLst/>
          </a:prstGeom>
          <a:noFill/>
        </p:spPr>
        <p:txBody>
          <a:bodyPr wrap="square" rtlCol="0">
            <a:spAutoFit/>
          </a:bodyPr>
          <a:lstStyle/>
          <a:p>
            <a:r>
              <a:rPr lang="en-AU" sz="3200" b="1" dirty="0"/>
              <a:t>Benefits and uses</a:t>
            </a:r>
            <a:br>
              <a:rPr lang="en-AU" sz="3200" dirty="0"/>
            </a:br>
            <a:r>
              <a:rPr lang="en-GB" sz="3200" dirty="0"/>
              <a:t>• Used for tying a rope at right-angles to a spar or fixed object. </a:t>
            </a:r>
            <a:endParaRPr lang="en-AU" sz="3200" dirty="0"/>
          </a:p>
        </p:txBody>
      </p:sp>
      <p:sp>
        <p:nvSpPr>
          <p:cNvPr id="26" name="TextBox 25">
            <a:extLst>
              <a:ext uri="{FF2B5EF4-FFF2-40B4-BE49-F238E27FC236}">
                <a16:creationId xmlns:a16="http://schemas.microsoft.com/office/drawing/2014/main" id="{BF819A9C-9439-CD7B-86ED-4100AA2796F2}"/>
              </a:ext>
            </a:extLst>
          </p:cNvPr>
          <p:cNvSpPr txBox="1"/>
          <p:nvPr/>
        </p:nvSpPr>
        <p:spPr>
          <a:xfrm>
            <a:off x="243840" y="7677469"/>
            <a:ext cx="7498080" cy="4031873"/>
          </a:xfrm>
          <a:prstGeom prst="rect">
            <a:avLst/>
          </a:prstGeom>
          <a:noFill/>
        </p:spPr>
        <p:txBody>
          <a:bodyPr wrap="square" rtlCol="0">
            <a:spAutoFit/>
          </a:bodyPr>
          <a:lstStyle/>
          <a:p>
            <a:r>
              <a:rPr lang="en-AU" sz="3200" b="1" dirty="0"/>
              <a:t>Problems </a:t>
            </a:r>
            <a:r>
              <a:rPr lang="en-GB" sz="3200" dirty="0"/>
              <a:t>in circumstances where the knot can spill from lack of friction:</a:t>
            </a:r>
            <a:br>
              <a:rPr lang="en-GB" sz="3200" dirty="0"/>
            </a:br>
            <a:r>
              <a:rPr lang="en-GB" sz="3200" dirty="0"/>
              <a:t>• Where the spar is thin (less than twice the diameter of the rope);</a:t>
            </a:r>
            <a:br>
              <a:rPr lang="en-GB" sz="3200" dirty="0"/>
            </a:br>
            <a:r>
              <a:rPr lang="en-GB" sz="3200" dirty="0"/>
              <a:t>• Where the spar is very thick (more than 10 times the diameter of the rope);</a:t>
            </a:r>
            <a:br>
              <a:rPr lang="en-GB" sz="3200" dirty="0"/>
            </a:br>
            <a:r>
              <a:rPr lang="en-GB" sz="3200" dirty="0"/>
              <a:t>• Where the object has flat sides (e.g. a square section post). </a:t>
            </a:r>
            <a:endParaRPr lang="en-AU" sz="3200" dirty="0"/>
          </a:p>
        </p:txBody>
      </p:sp>
      <p:sp>
        <p:nvSpPr>
          <p:cNvPr id="27" name="Text Box 2">
            <a:extLst>
              <a:ext uri="{FF2B5EF4-FFF2-40B4-BE49-F238E27FC236}">
                <a16:creationId xmlns:a16="http://schemas.microsoft.com/office/drawing/2014/main" id="{175C4AE3-3456-09A9-CF85-59E80C2F4FAB}"/>
              </a:ext>
            </a:extLst>
          </p:cNvPr>
          <p:cNvSpPr txBox="1">
            <a:spLocks noChangeArrowheads="1"/>
          </p:cNvSpPr>
          <p:nvPr/>
        </p:nvSpPr>
        <p:spPr bwMode="auto">
          <a:xfrm>
            <a:off x="228598" y="12101707"/>
            <a:ext cx="7512319" cy="894863"/>
          </a:xfrm>
          <a:prstGeom prst="rect">
            <a:avLst/>
          </a:prstGeom>
          <a:solidFill>
            <a:srgbClr val="FF9D1A"/>
          </a:solidFill>
          <a:ln w="38100">
            <a:solidFill>
              <a:srgbClr val="FF9D1A"/>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AU" sz="4800" b="1"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Warning</a:t>
            </a:r>
            <a:endParaRPr lang="en-AU"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2">
            <a:extLst>
              <a:ext uri="{FF2B5EF4-FFF2-40B4-BE49-F238E27FC236}">
                <a16:creationId xmlns:a16="http://schemas.microsoft.com/office/drawing/2014/main" id="{B95C7FAD-A4BF-AD6B-4653-4A2E437FF209}"/>
              </a:ext>
            </a:extLst>
          </p:cNvPr>
          <p:cNvSpPr txBox="1">
            <a:spLocks noChangeArrowheads="1"/>
          </p:cNvSpPr>
          <p:nvPr/>
        </p:nvSpPr>
        <p:spPr bwMode="auto">
          <a:xfrm>
            <a:off x="228598" y="12996570"/>
            <a:ext cx="7512319" cy="1288390"/>
          </a:xfrm>
          <a:prstGeom prst="rect">
            <a:avLst/>
          </a:prstGeom>
          <a:solidFill>
            <a:srgbClr val="FFFFFF"/>
          </a:solidFill>
          <a:ln w="38100">
            <a:solidFill>
              <a:srgbClr val="FF9D1A"/>
            </a:solidFill>
            <a:miter lim="800000"/>
            <a:headEnd/>
            <a:tailEnd/>
          </a:ln>
        </p:spPr>
        <p:txBody>
          <a:bodyPr rot="0" vert="horz" wrap="square" lIns="91440" tIns="45720" rIns="91440" bIns="45720" anchor="t" anchorCtr="0">
            <a:noAutofit/>
          </a:bodyPr>
          <a:lstStyle/>
          <a:p>
            <a:pPr algn="ctr">
              <a:spcAft>
                <a:spcPts val="0"/>
              </a:spcAft>
            </a:pPr>
            <a:r>
              <a:rPr lang="en-GB" sz="3200" dirty="0"/>
              <a:t>Because of these risks of spillage, the Clove Hitch is not recommended for climbing.</a:t>
            </a:r>
            <a:endParaRPr lang="en-AU" sz="3200" dirty="0">
              <a:effectLst/>
              <a:latin typeface="MetaMedium-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0128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DOUBLE SHEET BEND</a:t>
            </a:r>
          </a:p>
        </p:txBody>
      </p:sp>
      <p:pic>
        <p:nvPicPr>
          <p:cNvPr id="11" name="Picture 10">
            <a:extLst>
              <a:ext uri="{FF2B5EF4-FFF2-40B4-BE49-F238E27FC236}">
                <a16:creationId xmlns:a16="http://schemas.microsoft.com/office/drawing/2014/main" id="{8840C51A-6889-3A70-0B58-ADB9120CBC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6076" y="8898304"/>
            <a:ext cx="7993443" cy="6025182"/>
          </a:xfrm>
          <a:prstGeom prst="rect">
            <a:avLst/>
          </a:prstGeom>
          <a:ln w="76200">
            <a:solidFill>
              <a:srgbClr val="FF9D1A"/>
            </a:solidFill>
          </a:ln>
        </p:spPr>
      </p:pic>
      <p:pic>
        <p:nvPicPr>
          <p:cNvPr id="13" name="Picture 12">
            <a:extLst>
              <a:ext uri="{FF2B5EF4-FFF2-40B4-BE49-F238E27FC236}">
                <a16:creationId xmlns:a16="http://schemas.microsoft.com/office/drawing/2014/main" id="{CD0C7521-794F-42EA-8D0C-7578AEE8B1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57036" y="8898304"/>
            <a:ext cx="7993443" cy="6025182"/>
          </a:xfrm>
          <a:prstGeom prst="rect">
            <a:avLst/>
          </a:prstGeom>
          <a:ln w="76200">
            <a:solidFill>
              <a:srgbClr val="FF9D1A"/>
            </a:solidFill>
          </a:ln>
        </p:spPr>
      </p:pic>
      <p:sp>
        <p:nvSpPr>
          <p:cNvPr id="16" name="Arrow: Right 15">
            <a:extLst>
              <a:ext uri="{FF2B5EF4-FFF2-40B4-BE49-F238E27FC236}">
                <a16:creationId xmlns:a16="http://schemas.microsoft.com/office/drawing/2014/main" id="{03A18EC2-E28B-747D-7304-06EB862477C8}"/>
              </a:ext>
            </a:extLst>
          </p:cNvPr>
          <p:cNvSpPr/>
          <p:nvPr/>
        </p:nvSpPr>
        <p:spPr>
          <a:xfrm>
            <a:off x="10066972" y="11433375"/>
            <a:ext cx="1082612" cy="955040"/>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D1416A22-89D5-D8B4-BD23-412B9B02DC9D}"/>
              </a:ext>
            </a:extLst>
          </p:cNvPr>
          <p:cNvSpPr txBox="1"/>
          <p:nvPr/>
        </p:nvSpPr>
        <p:spPr>
          <a:xfrm>
            <a:off x="243841" y="2215991"/>
            <a:ext cx="9204960" cy="2062103"/>
          </a:xfrm>
          <a:prstGeom prst="rect">
            <a:avLst/>
          </a:prstGeom>
          <a:noFill/>
        </p:spPr>
        <p:txBody>
          <a:bodyPr wrap="square" rtlCol="0">
            <a:spAutoFit/>
          </a:bodyPr>
          <a:lstStyle/>
          <a:p>
            <a:r>
              <a:rPr lang="en-GB" sz="3200" dirty="0"/>
              <a:t>Double sheet bend is used to join two ropes temporarily to haul a rope from one point to another and is used most commonly on ropes of different thickness.</a:t>
            </a:r>
            <a:endParaRPr lang="en-AU" sz="3200" dirty="0"/>
          </a:p>
        </p:txBody>
      </p:sp>
      <p:sp>
        <p:nvSpPr>
          <p:cNvPr id="15" name="TextBox 14">
            <a:extLst>
              <a:ext uri="{FF2B5EF4-FFF2-40B4-BE49-F238E27FC236}">
                <a16:creationId xmlns:a16="http://schemas.microsoft.com/office/drawing/2014/main" id="{36BEC1F3-49E7-837E-1251-74FDD3157A1A}"/>
              </a:ext>
            </a:extLst>
          </p:cNvPr>
          <p:cNvSpPr txBox="1"/>
          <p:nvPr/>
        </p:nvSpPr>
        <p:spPr>
          <a:xfrm>
            <a:off x="243841" y="4662416"/>
            <a:ext cx="9204960" cy="2062103"/>
          </a:xfrm>
          <a:prstGeom prst="rect">
            <a:avLst/>
          </a:prstGeom>
          <a:noFill/>
        </p:spPr>
        <p:txBody>
          <a:bodyPr wrap="square" rtlCol="0">
            <a:spAutoFit/>
          </a:bodyPr>
          <a:lstStyle/>
          <a:p>
            <a:r>
              <a:rPr lang="en-AU" sz="3200" b="1" dirty="0"/>
              <a:t>Benefits and uses</a:t>
            </a:r>
            <a:br>
              <a:rPr lang="en-AU" sz="3200" dirty="0"/>
            </a:br>
            <a:r>
              <a:rPr lang="en-GB" sz="3200" dirty="0"/>
              <a:t>• double sheet bend has good security</a:t>
            </a:r>
            <a:br>
              <a:rPr lang="en-GB" sz="3200" dirty="0"/>
            </a:br>
            <a:r>
              <a:rPr lang="en-GB" sz="3200" dirty="0"/>
              <a:t>• Will hold in slippery nylon rope</a:t>
            </a:r>
            <a:br>
              <a:rPr lang="en-GB" sz="3200" dirty="0"/>
            </a:br>
            <a:r>
              <a:rPr lang="en-GB" sz="3200" dirty="0"/>
              <a:t>• good for joining different sized ropes. </a:t>
            </a:r>
            <a:endParaRPr lang="en-AU" sz="3200" dirty="0"/>
          </a:p>
        </p:txBody>
      </p:sp>
      <p:sp>
        <p:nvSpPr>
          <p:cNvPr id="17" name="TextBox 16">
            <a:extLst>
              <a:ext uri="{FF2B5EF4-FFF2-40B4-BE49-F238E27FC236}">
                <a16:creationId xmlns:a16="http://schemas.microsoft.com/office/drawing/2014/main" id="{31EBCA20-FD59-565A-27C1-62732F18C122}"/>
              </a:ext>
            </a:extLst>
          </p:cNvPr>
          <p:cNvSpPr txBox="1"/>
          <p:nvPr/>
        </p:nvSpPr>
        <p:spPr>
          <a:xfrm>
            <a:off x="243841" y="6836201"/>
            <a:ext cx="9328977" cy="1569660"/>
          </a:xfrm>
          <a:prstGeom prst="rect">
            <a:avLst/>
          </a:prstGeom>
          <a:noFill/>
        </p:spPr>
        <p:txBody>
          <a:bodyPr wrap="square" rtlCol="0">
            <a:spAutoFit/>
          </a:bodyPr>
          <a:lstStyle/>
          <a:p>
            <a:r>
              <a:rPr lang="en-AU" sz="3200" b="1" dirty="0"/>
              <a:t>Problems</a:t>
            </a:r>
            <a:br>
              <a:rPr lang="en-AU" sz="3200" b="1" dirty="0"/>
            </a:br>
            <a:r>
              <a:rPr lang="en-GB" sz="3200" dirty="0"/>
              <a:t>• Not for use in climbing</a:t>
            </a:r>
            <a:br>
              <a:rPr lang="en-GB" sz="3200" dirty="0"/>
            </a:br>
            <a:r>
              <a:rPr lang="en-GB" sz="3200" dirty="0"/>
              <a:t>• Place under moderate stress only</a:t>
            </a:r>
            <a:endParaRPr lang="en-AU" sz="3200" dirty="0"/>
          </a:p>
        </p:txBody>
      </p:sp>
      <p:pic>
        <p:nvPicPr>
          <p:cNvPr id="18" name="Picture 17">
            <a:extLst>
              <a:ext uri="{FF2B5EF4-FFF2-40B4-BE49-F238E27FC236}">
                <a16:creationId xmlns:a16="http://schemas.microsoft.com/office/drawing/2014/main" id="{B983D94B-124D-60F8-FA37-08F309D8DB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57036" y="2182544"/>
            <a:ext cx="7993443" cy="6025182"/>
          </a:xfrm>
          <a:prstGeom prst="rect">
            <a:avLst/>
          </a:prstGeom>
          <a:ln w="76200">
            <a:solidFill>
              <a:srgbClr val="FF9D1A"/>
            </a:solidFill>
          </a:ln>
        </p:spPr>
      </p:pic>
    </p:spTree>
    <p:extLst>
      <p:ext uri="{BB962C8B-B14F-4D97-AF65-F5344CB8AC3E}">
        <p14:creationId xmlns:p14="http://schemas.microsoft.com/office/powerpoint/2010/main" val="2299070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1AD041-31E7-953A-04DB-444505437B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6076" y="2182544"/>
            <a:ext cx="7993443" cy="6025182"/>
          </a:xfrm>
          <a:prstGeom prst="rect">
            <a:avLst/>
          </a:prstGeom>
          <a:ln w="76200">
            <a:solidFill>
              <a:srgbClr val="FF9D1A"/>
            </a:solidFill>
          </a:ln>
        </p:spPr>
      </p:pic>
      <p:sp>
        <p:nvSpPr>
          <p:cNvPr id="10" name="TextBox 9">
            <a:extLst>
              <a:ext uri="{FF2B5EF4-FFF2-40B4-BE49-F238E27FC236}">
                <a16:creationId xmlns:a16="http://schemas.microsoft.com/office/drawing/2014/main" id="{5CE9C7F6-03BA-35D7-1CD0-DEF70C560F05}"/>
              </a:ext>
            </a:extLst>
          </p:cNvPr>
          <p:cNvSpPr txBox="1"/>
          <p:nvPr/>
        </p:nvSpPr>
        <p:spPr>
          <a:xfrm>
            <a:off x="-1" y="0"/>
            <a:ext cx="21383625" cy="2215991"/>
          </a:xfrm>
          <a:prstGeom prst="rect">
            <a:avLst/>
          </a:prstGeom>
          <a:noFill/>
        </p:spPr>
        <p:txBody>
          <a:bodyPr wrap="square" rtlCol="0">
            <a:spAutoFit/>
          </a:bodyPr>
          <a:lstStyle/>
          <a:p>
            <a:pPr algn="ctr"/>
            <a:r>
              <a:rPr lang="en-AU" sz="13800" b="1" dirty="0">
                <a:latin typeface="Amasis MT Pro Black" panose="02040A04050005020304" pitchFamily="18" charset="0"/>
              </a:rPr>
              <a:t>DOUBLE SHEET BEND</a:t>
            </a:r>
          </a:p>
        </p:txBody>
      </p:sp>
      <p:pic>
        <p:nvPicPr>
          <p:cNvPr id="11" name="Picture 10">
            <a:extLst>
              <a:ext uri="{FF2B5EF4-FFF2-40B4-BE49-F238E27FC236}">
                <a16:creationId xmlns:a16="http://schemas.microsoft.com/office/drawing/2014/main" id="{8840C51A-6889-3A70-0B58-ADB9120CBC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6076" y="8898304"/>
            <a:ext cx="7993443" cy="6025182"/>
          </a:xfrm>
          <a:prstGeom prst="rect">
            <a:avLst/>
          </a:prstGeom>
          <a:ln w="76200">
            <a:solidFill>
              <a:srgbClr val="FF9D1A"/>
            </a:solidFill>
          </a:ln>
        </p:spPr>
      </p:pic>
      <p:pic>
        <p:nvPicPr>
          <p:cNvPr id="12" name="Picture 11">
            <a:extLst>
              <a:ext uri="{FF2B5EF4-FFF2-40B4-BE49-F238E27FC236}">
                <a16:creationId xmlns:a16="http://schemas.microsoft.com/office/drawing/2014/main" id="{988BDC45-0C00-EC91-7B83-31E9AA2C43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57036" y="2182544"/>
            <a:ext cx="7993443" cy="6025182"/>
          </a:xfrm>
          <a:prstGeom prst="rect">
            <a:avLst/>
          </a:prstGeom>
          <a:ln w="76200">
            <a:solidFill>
              <a:srgbClr val="FF9D1A"/>
            </a:solidFill>
          </a:ln>
        </p:spPr>
      </p:pic>
      <p:pic>
        <p:nvPicPr>
          <p:cNvPr id="13" name="Picture 12">
            <a:extLst>
              <a:ext uri="{FF2B5EF4-FFF2-40B4-BE49-F238E27FC236}">
                <a16:creationId xmlns:a16="http://schemas.microsoft.com/office/drawing/2014/main" id="{CD0C7521-794F-42EA-8D0C-7578AEE8B1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357036" y="8898304"/>
            <a:ext cx="7993443" cy="6025182"/>
          </a:xfrm>
          <a:prstGeom prst="rect">
            <a:avLst/>
          </a:prstGeom>
          <a:ln w="76200">
            <a:solidFill>
              <a:srgbClr val="FF9D1A"/>
            </a:solidFill>
          </a:ln>
        </p:spPr>
      </p:pic>
      <p:sp>
        <p:nvSpPr>
          <p:cNvPr id="14" name="Arrow: Right 13">
            <a:extLst>
              <a:ext uri="{FF2B5EF4-FFF2-40B4-BE49-F238E27FC236}">
                <a16:creationId xmlns:a16="http://schemas.microsoft.com/office/drawing/2014/main" id="{A1E05A10-1096-BFB0-9347-C5D00E702189}"/>
              </a:ext>
            </a:extLst>
          </p:cNvPr>
          <p:cNvSpPr/>
          <p:nvPr/>
        </p:nvSpPr>
        <p:spPr>
          <a:xfrm>
            <a:off x="10066972" y="4717615"/>
            <a:ext cx="1082612" cy="955040"/>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Arrow: Right 15">
            <a:extLst>
              <a:ext uri="{FF2B5EF4-FFF2-40B4-BE49-F238E27FC236}">
                <a16:creationId xmlns:a16="http://schemas.microsoft.com/office/drawing/2014/main" id="{03A18EC2-E28B-747D-7304-06EB862477C8}"/>
              </a:ext>
            </a:extLst>
          </p:cNvPr>
          <p:cNvSpPr/>
          <p:nvPr/>
        </p:nvSpPr>
        <p:spPr>
          <a:xfrm>
            <a:off x="10066972" y="11433375"/>
            <a:ext cx="1082612" cy="955040"/>
          </a:xfrm>
          <a:prstGeom prst="rightArrow">
            <a:avLst/>
          </a:prstGeom>
          <a:noFill/>
          <a:ln w="76200">
            <a:solidFill>
              <a:srgbClr val="FF9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778679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1920</TotalTime>
  <Words>1736</Words>
  <Application>Microsoft Office PowerPoint</Application>
  <PresentationFormat>Custom</PresentationFormat>
  <Paragraphs>73</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Amasis MT Pro Black</vt:lpstr>
      <vt:lpstr>Arial</vt:lpstr>
      <vt:lpstr>Calibri</vt:lpstr>
      <vt:lpstr>Calibri Light</vt:lpstr>
      <vt:lpstr>MetaMedium-Roman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Miller (SES)</dc:creator>
  <cp:lastModifiedBy>Scott Miller (SES)</cp:lastModifiedBy>
  <cp:revision>4</cp:revision>
  <dcterms:created xsi:type="dcterms:W3CDTF">2022-05-27T10:50:10Z</dcterms:created>
  <dcterms:modified xsi:type="dcterms:W3CDTF">2022-05-29T03:31:17Z</dcterms:modified>
</cp:coreProperties>
</file>